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9" r:id="rId2"/>
    <p:sldId id="290" r:id="rId3"/>
    <p:sldId id="291" r:id="rId4"/>
    <p:sldId id="292" r:id="rId5"/>
    <p:sldId id="293" r:id="rId6"/>
    <p:sldId id="257" r:id="rId7"/>
    <p:sldId id="284" r:id="rId8"/>
    <p:sldId id="282" r:id="rId9"/>
    <p:sldId id="286" r:id="rId10"/>
    <p:sldId id="288" r:id="rId11"/>
    <p:sldId id="287" r:id="rId12"/>
    <p:sldId id="267" r:id="rId13"/>
    <p:sldId id="283" r:id="rId14"/>
    <p:sldId id="285" r:id="rId15"/>
    <p:sldId id="260" r:id="rId16"/>
    <p:sldId id="266" r:id="rId17"/>
    <p:sldId id="261" r:id="rId18"/>
    <p:sldId id="259" r:id="rId19"/>
    <p:sldId id="262" r:id="rId20"/>
    <p:sldId id="264" r:id="rId21"/>
    <p:sldId id="265" r:id="rId22"/>
    <p:sldId id="263" r:id="rId23"/>
    <p:sldId id="277" r:id="rId24"/>
    <p:sldId id="280" r:id="rId25"/>
    <p:sldId id="273" r:id="rId26"/>
    <p:sldId id="27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 Shiple" initials="TS" lastIdx="6" clrIdx="0">
    <p:extLst>
      <p:ext uri="{19B8F6BF-5375-455C-9EA6-DF929625EA0E}">
        <p15:presenceInfo xmlns:p15="http://schemas.microsoft.com/office/powerpoint/2012/main" userId="585c7e7bb962a54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1243"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DFE058-809C-47B6-9132-D3CF8DA96889}" type="datetimeFigureOut">
              <a:rPr lang="en-US" smtClean="0"/>
              <a:t>8/28/2019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7CCE6-DFE8-4DF6-99A0-BA70AC93E943}" type="slidenum">
              <a:rPr lang="en-US" smtClean="0"/>
              <a:t>‹#›</a:t>
            </a:fld>
            <a:endParaRPr lang="en-US"/>
          </a:p>
        </p:txBody>
      </p:sp>
    </p:spTree>
    <p:extLst>
      <p:ext uri="{BB962C8B-B14F-4D97-AF65-F5344CB8AC3E}">
        <p14:creationId xmlns:p14="http://schemas.microsoft.com/office/powerpoint/2010/main" val="3225145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CCE6-DFE8-4DF6-99A0-BA70AC93E943}" type="slidenum">
              <a:rPr lang="en-US" smtClean="0"/>
              <a:t>3</a:t>
            </a:fld>
            <a:endParaRPr lang="en-US"/>
          </a:p>
        </p:txBody>
      </p:sp>
    </p:spTree>
    <p:extLst>
      <p:ext uri="{BB962C8B-B14F-4D97-AF65-F5344CB8AC3E}">
        <p14:creationId xmlns:p14="http://schemas.microsoft.com/office/powerpoint/2010/main" val="333724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CCE6-DFE8-4DF6-99A0-BA70AC93E943}" type="slidenum">
              <a:rPr lang="en-US" smtClean="0"/>
              <a:t>4</a:t>
            </a:fld>
            <a:endParaRPr lang="en-US"/>
          </a:p>
        </p:txBody>
      </p:sp>
    </p:spTree>
    <p:extLst>
      <p:ext uri="{BB962C8B-B14F-4D97-AF65-F5344CB8AC3E}">
        <p14:creationId xmlns:p14="http://schemas.microsoft.com/office/powerpoint/2010/main" val="2946404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CCE6-DFE8-4DF6-99A0-BA70AC93E943}" type="slidenum">
              <a:rPr lang="en-US" smtClean="0"/>
              <a:t>5</a:t>
            </a:fld>
            <a:endParaRPr lang="en-US"/>
          </a:p>
        </p:txBody>
      </p:sp>
    </p:spTree>
    <p:extLst>
      <p:ext uri="{BB962C8B-B14F-4D97-AF65-F5344CB8AC3E}">
        <p14:creationId xmlns:p14="http://schemas.microsoft.com/office/powerpoint/2010/main" val="3448676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7CCE6-DFE8-4DF6-99A0-BA70AC93E943}" type="slidenum">
              <a:rPr lang="en-US" smtClean="0"/>
              <a:t>7</a:t>
            </a:fld>
            <a:endParaRPr lang="en-US"/>
          </a:p>
        </p:txBody>
      </p:sp>
    </p:spTree>
    <p:extLst>
      <p:ext uri="{BB962C8B-B14F-4D97-AF65-F5344CB8AC3E}">
        <p14:creationId xmlns:p14="http://schemas.microsoft.com/office/powerpoint/2010/main" val="2794305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7CCE6-DFE8-4DF6-99A0-BA70AC93E943}" type="slidenum">
              <a:rPr lang="en-US" smtClean="0"/>
              <a:t>13</a:t>
            </a:fld>
            <a:endParaRPr lang="en-US"/>
          </a:p>
        </p:txBody>
      </p:sp>
    </p:spTree>
    <p:extLst>
      <p:ext uri="{BB962C8B-B14F-4D97-AF65-F5344CB8AC3E}">
        <p14:creationId xmlns:p14="http://schemas.microsoft.com/office/powerpoint/2010/main" val="1027579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7CCE6-DFE8-4DF6-99A0-BA70AC93E943}" type="slidenum">
              <a:rPr lang="en-US" smtClean="0"/>
              <a:t>20</a:t>
            </a:fld>
            <a:endParaRPr lang="en-US"/>
          </a:p>
        </p:txBody>
      </p:sp>
    </p:spTree>
    <p:extLst>
      <p:ext uri="{BB962C8B-B14F-4D97-AF65-F5344CB8AC3E}">
        <p14:creationId xmlns:p14="http://schemas.microsoft.com/office/powerpoint/2010/main" val="3230584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1B4F2D-1CCD-4724-86C6-0FD95E9E8438}" type="datetimeFigureOut">
              <a:rPr lang="en-US" smtClean="0"/>
              <a:pPr/>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4FE75-4012-49B3-99FE-F8B0B2F99F6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1B4F2D-1CCD-4724-86C6-0FD95E9E8438}" type="datetimeFigureOut">
              <a:rPr lang="en-US" smtClean="0"/>
              <a:pPr/>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4FE75-4012-49B3-99FE-F8B0B2F99F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1B4F2D-1CCD-4724-86C6-0FD95E9E8438}" type="datetimeFigureOut">
              <a:rPr lang="en-US" smtClean="0"/>
              <a:pPr/>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4FE75-4012-49B3-99FE-F8B0B2F99F6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1B4F2D-1CCD-4724-86C6-0FD95E9E8438}" type="datetimeFigureOut">
              <a:rPr lang="en-US" smtClean="0"/>
              <a:pPr/>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4FE75-4012-49B3-99FE-F8B0B2F99F6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1B4F2D-1CCD-4724-86C6-0FD95E9E8438}" type="datetimeFigureOut">
              <a:rPr lang="en-US" smtClean="0"/>
              <a:pPr/>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4FE75-4012-49B3-99FE-F8B0B2F99F6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1B4F2D-1CCD-4724-86C6-0FD95E9E8438}" type="datetimeFigureOut">
              <a:rPr lang="en-US" smtClean="0"/>
              <a:pPr/>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4FE75-4012-49B3-99FE-F8B0B2F99F6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1B4F2D-1CCD-4724-86C6-0FD95E9E8438}" type="datetimeFigureOut">
              <a:rPr lang="en-US" smtClean="0"/>
              <a:pPr/>
              <a:t>8/28/2019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24FE75-4012-49B3-99FE-F8B0B2F99F6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1B4F2D-1CCD-4724-86C6-0FD95E9E8438}" type="datetimeFigureOut">
              <a:rPr lang="en-US" smtClean="0"/>
              <a:pPr/>
              <a:t>8/28/2019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24FE75-4012-49B3-99FE-F8B0B2F99F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1B4F2D-1CCD-4724-86C6-0FD95E9E8438}" type="datetimeFigureOut">
              <a:rPr lang="en-US" smtClean="0"/>
              <a:pPr/>
              <a:t>8/28/2019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24FE75-4012-49B3-99FE-F8B0B2F99F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1B4F2D-1CCD-4724-86C6-0FD95E9E8438}" type="datetimeFigureOut">
              <a:rPr lang="en-US" smtClean="0"/>
              <a:pPr/>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4FE75-4012-49B3-99FE-F8B0B2F99F6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1B4F2D-1CCD-4724-86C6-0FD95E9E8438}" type="datetimeFigureOut">
              <a:rPr lang="en-US" smtClean="0"/>
              <a:pPr/>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4FE75-4012-49B3-99FE-F8B0B2F99F6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1B4F2D-1CCD-4724-86C6-0FD95E9E8438}" type="datetimeFigureOut">
              <a:rPr lang="en-US" smtClean="0"/>
              <a:pPr/>
              <a:t>8/28/2019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4FE75-4012-49B3-99FE-F8B0B2F99F6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solidFill>
              </a:rPr>
              <a:t/>
            </a:r>
            <a:br>
              <a:rPr lang="en-US" b="1" dirty="0" smtClean="0">
                <a:solidFill>
                  <a:schemeClr val="tx2"/>
                </a:solidFill>
              </a:rPr>
            </a:br>
            <a:r>
              <a:rPr lang="en-US" b="1" dirty="0" smtClean="0">
                <a:solidFill>
                  <a:schemeClr val="tx2"/>
                </a:solidFill>
              </a:rPr>
              <a:t/>
            </a:r>
            <a:br>
              <a:rPr lang="en-US" b="1" dirty="0" smtClean="0">
                <a:solidFill>
                  <a:schemeClr val="tx2"/>
                </a:solidFill>
              </a:rPr>
            </a:br>
            <a:endParaRPr lang="en-US" dirty="0"/>
          </a:p>
        </p:txBody>
      </p:sp>
      <p:sp>
        <p:nvSpPr>
          <p:cNvPr id="7" name="Text Placeholder 6"/>
          <p:cNvSpPr>
            <a:spLocks noGrp="1"/>
          </p:cNvSpPr>
          <p:nvPr>
            <p:ph type="body" idx="1"/>
          </p:nvPr>
        </p:nvSpPr>
        <p:spPr>
          <a:xfrm>
            <a:off x="722313" y="2438399"/>
            <a:ext cx="7772400" cy="2895601"/>
          </a:xfrm>
        </p:spPr>
        <p:txBody>
          <a:bodyPr>
            <a:noAutofit/>
          </a:bodyPr>
          <a:lstStyle/>
          <a:p>
            <a:endParaRPr lang="en-US" sz="4400" b="1" dirty="0" smtClean="0">
              <a:solidFill>
                <a:schemeClr val="tx2"/>
              </a:solidFill>
            </a:endParaRPr>
          </a:p>
          <a:p>
            <a:endParaRPr lang="en-US" sz="4400" b="1" dirty="0" smtClean="0">
              <a:solidFill>
                <a:schemeClr val="tx2"/>
              </a:solidFill>
            </a:endParaRPr>
          </a:p>
          <a:p>
            <a:endParaRPr lang="en-US" sz="4400" b="1" dirty="0">
              <a:solidFill>
                <a:schemeClr val="tx2"/>
              </a:solidFill>
            </a:endParaRPr>
          </a:p>
          <a:p>
            <a:r>
              <a:rPr lang="en-US" sz="4400" b="1" dirty="0" smtClean="0">
                <a:solidFill>
                  <a:schemeClr val="tx2"/>
                </a:solidFill>
              </a:rPr>
              <a:t>									</a:t>
            </a:r>
          </a:p>
          <a:p>
            <a:endParaRPr lang="en-US" sz="4400" b="1" dirty="0">
              <a:solidFill>
                <a:schemeClr val="tx2"/>
              </a:solidFill>
            </a:endParaRPr>
          </a:p>
          <a:p>
            <a:endParaRPr lang="en-US" sz="4400" b="1" dirty="0" smtClean="0">
              <a:solidFill>
                <a:schemeClr val="tx2"/>
              </a:solidFill>
            </a:endParaRPr>
          </a:p>
          <a:p>
            <a:endParaRPr lang="en-US" sz="4400" b="1" dirty="0" smtClean="0">
              <a:solidFill>
                <a:schemeClr val="tx2"/>
              </a:solidFill>
            </a:endParaRPr>
          </a:p>
          <a:p>
            <a:endParaRPr lang="en-US" sz="4400" b="1" dirty="0">
              <a:solidFill>
                <a:schemeClr val="tx2"/>
              </a:solidFill>
            </a:endParaRPr>
          </a:p>
          <a:p>
            <a:r>
              <a:rPr lang="en-US" sz="4400" b="1" dirty="0" smtClean="0">
                <a:solidFill>
                  <a:schemeClr val="tx2"/>
                </a:solidFill>
              </a:rPr>
              <a:t>	</a:t>
            </a:r>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990600"/>
            <a:ext cx="7239000" cy="1447799"/>
          </a:xfrm>
          <a:prstGeom prst="rect">
            <a:avLst/>
          </a:prstGeom>
        </p:spPr>
      </p:pic>
      <p:sp>
        <p:nvSpPr>
          <p:cNvPr id="3" name="TextBox 2"/>
          <p:cNvSpPr txBox="1"/>
          <p:nvPr/>
        </p:nvSpPr>
        <p:spPr>
          <a:xfrm>
            <a:off x="2590800" y="2003424"/>
            <a:ext cx="4800600" cy="677108"/>
          </a:xfrm>
          <a:prstGeom prst="rect">
            <a:avLst/>
          </a:prstGeom>
          <a:noFill/>
        </p:spPr>
        <p:txBody>
          <a:bodyPr wrap="square" rtlCol="0">
            <a:spAutoFit/>
          </a:bodyPr>
          <a:lstStyle/>
          <a:p>
            <a:r>
              <a:rPr lang="en-US" sz="2000" b="1" dirty="0">
                <a:solidFill>
                  <a:schemeClr val="bg1"/>
                </a:solidFill>
                <a:latin typeface="Candara" panose="020E0502030303020204" pitchFamily="34" charset="0"/>
              </a:rPr>
              <a:t>K</a:t>
            </a:r>
            <a:r>
              <a:rPr lang="en-US" sz="2000" b="1" dirty="0" smtClean="0">
                <a:solidFill>
                  <a:schemeClr val="bg1"/>
                </a:solidFill>
                <a:latin typeface="Candara" panose="020E0502030303020204" pitchFamily="34" charset="0"/>
              </a:rPr>
              <a:t> </a:t>
            </a:r>
            <a:r>
              <a:rPr lang="en-US" sz="2000" b="1" dirty="0">
                <a:solidFill>
                  <a:schemeClr val="bg1"/>
                </a:solidFill>
                <a:latin typeface="Candara" panose="020E0502030303020204" pitchFamily="34" charset="0"/>
              </a:rPr>
              <a:t>through </a:t>
            </a:r>
            <a:r>
              <a:rPr lang="en-US" sz="2000" b="1" dirty="0" smtClean="0">
                <a:solidFill>
                  <a:schemeClr val="bg1"/>
                </a:solidFill>
                <a:latin typeface="Candara" panose="020E0502030303020204" pitchFamily="34" charset="0"/>
              </a:rPr>
              <a:t>2</a:t>
            </a:r>
            <a:r>
              <a:rPr lang="en-US" sz="2000" b="1" baseline="30000" dirty="0" smtClean="0">
                <a:solidFill>
                  <a:schemeClr val="bg1"/>
                </a:solidFill>
                <a:latin typeface="Candara" panose="020E0502030303020204" pitchFamily="34" charset="0"/>
              </a:rPr>
              <a:t>nd</a:t>
            </a:r>
            <a:r>
              <a:rPr lang="en-US" sz="2000" b="1" dirty="0" smtClean="0">
                <a:solidFill>
                  <a:schemeClr val="bg1"/>
                </a:solidFill>
                <a:latin typeface="Candara" panose="020E0502030303020204" pitchFamily="34" charset="0"/>
              </a:rPr>
              <a:t>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Grade</a:t>
            </a:r>
            <a:r>
              <a:rPr lang="en-US" sz="2000" b="1" dirty="0">
                <a:solidFill>
                  <a:schemeClr val="bg1"/>
                </a:solidFill>
                <a:latin typeface="Candara" panose="020E0502030303020204" pitchFamily="34" charset="0"/>
              </a:rPr>
              <a:t>  </a:t>
            </a:r>
            <a:r>
              <a:rPr lang="en-US" sz="2000" b="1" dirty="0" smtClean="0">
                <a:solidFill>
                  <a:schemeClr val="bg1"/>
                </a:solidFill>
                <a:latin typeface="Candara" panose="020E0502030303020204" pitchFamily="34" charset="0"/>
              </a:rPr>
              <a:t> </a:t>
            </a:r>
            <a:r>
              <a:rPr lang="en-US" sz="2000" b="1" dirty="0">
                <a:solidFill>
                  <a:schemeClr val="bg1"/>
                </a:solidFill>
                <a:latin typeface="Candara" panose="020E0502030303020204" pitchFamily="34" charset="0"/>
              </a:rPr>
              <a:t>Coaches Meeting</a:t>
            </a:r>
            <a:r>
              <a:rPr lang="en-US" dirty="0">
                <a:solidFill>
                  <a:schemeClr val="bg1"/>
                </a:solidFill>
                <a:latin typeface="Candara" panose="020E0502030303020204" pitchFamily="34" charset="0"/>
              </a:rPr>
              <a:t/>
            </a:r>
            <a:br>
              <a:rPr lang="en-US" dirty="0">
                <a:solidFill>
                  <a:schemeClr val="bg1"/>
                </a:solidFill>
                <a:latin typeface="Candara" panose="020E0502030303020204" pitchFamily="34" charset="0"/>
              </a:rPr>
            </a:br>
            <a:endParaRPr lang="en-US" dirty="0">
              <a:solidFill>
                <a:schemeClr val="bg1"/>
              </a:solidFill>
              <a:latin typeface="Candara" panose="020E0502030303020204" pitchFamily="34" charset="0"/>
            </a:endParaRPr>
          </a:p>
        </p:txBody>
      </p:sp>
      <p:sp>
        <p:nvSpPr>
          <p:cNvPr id="5" name="Rectangle 4"/>
          <p:cNvSpPr/>
          <p:nvPr/>
        </p:nvSpPr>
        <p:spPr>
          <a:xfrm>
            <a:off x="1524000" y="4210774"/>
            <a:ext cx="6248400" cy="1938992"/>
          </a:xfrm>
          <a:prstGeom prst="rect">
            <a:avLst/>
          </a:prstGeom>
        </p:spPr>
        <p:txBody>
          <a:bodyPr wrap="square">
            <a:spAutoFit/>
          </a:bodyPr>
          <a:lstStyle/>
          <a:p>
            <a:r>
              <a:rPr lang="en-US" sz="2400" b="1" i="1" dirty="0">
                <a:solidFill>
                  <a:schemeClr val="bg1"/>
                </a:solidFill>
              </a:rPr>
              <a:t>“When you work with young people, you are a difference maker, you’re a game changer.  Don’t ever underestimate the power of coaching.  You are there to inspire the kids.  The payback may not be immediate, but it’ll come later on in life”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438400"/>
            <a:ext cx="7239000" cy="3581401"/>
          </a:xfrm>
          <a:prstGeom prst="rect">
            <a:avLst/>
          </a:prstGeom>
        </p:spPr>
      </p:pic>
      <p:sp>
        <p:nvSpPr>
          <p:cNvPr id="10" name="Rectangle 9"/>
          <p:cNvSpPr/>
          <p:nvPr/>
        </p:nvSpPr>
        <p:spPr>
          <a:xfrm>
            <a:off x="1335087" y="4079227"/>
            <a:ext cx="6970713" cy="1938992"/>
          </a:xfrm>
          <a:prstGeom prst="rect">
            <a:avLst/>
          </a:prstGeom>
        </p:spPr>
        <p:txBody>
          <a:bodyPr wrap="square">
            <a:spAutoFit/>
          </a:bodyPr>
          <a:lstStyle/>
          <a:p>
            <a:r>
              <a:rPr lang="en-US" sz="2400" b="1" i="1" dirty="0">
                <a:solidFill>
                  <a:srgbClr val="FFFF00"/>
                </a:solidFill>
              </a:rPr>
              <a:t>“When you work with young people, you are a difference maker, you’re a game changer.  Don’t ever underestimate the power of coaching.  You are there to inspire the kids.  The payback may not be immediate, but it’ll come later on in life”    </a:t>
            </a:r>
          </a:p>
        </p:txBody>
      </p:sp>
    </p:spTree>
    <p:extLst>
      <p:ext uri="{BB962C8B-B14F-4D97-AF65-F5344CB8AC3E}">
        <p14:creationId xmlns:p14="http://schemas.microsoft.com/office/powerpoint/2010/main" val="2206713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A Case for Repetition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1" y="363096"/>
            <a:ext cx="1295400" cy="1116551"/>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7090" y="1589341"/>
            <a:ext cx="7907310" cy="4864736"/>
          </a:xfrm>
        </p:spPr>
      </p:pic>
    </p:spTree>
    <p:extLst>
      <p:ext uri="{BB962C8B-B14F-4D97-AF65-F5344CB8AC3E}">
        <p14:creationId xmlns:p14="http://schemas.microsoft.com/office/powerpoint/2010/main" val="3838873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Sample Activity</a:t>
            </a:r>
            <a:endParaRPr lang="en-US" b="1" dirty="0"/>
          </a:p>
        </p:txBody>
      </p:sp>
      <p:sp>
        <p:nvSpPr>
          <p:cNvPr id="6" name="Content Placeholder 5"/>
          <p:cNvSpPr>
            <a:spLocks noGrp="1"/>
          </p:cNvSpPr>
          <p:nvPr>
            <p:ph sz="half" idx="2"/>
          </p:nvPr>
        </p:nvSpPr>
        <p:spPr>
          <a:xfrm>
            <a:off x="4648200" y="1600201"/>
            <a:ext cx="4038600" cy="4525962"/>
          </a:xfrm>
        </p:spPr>
        <p:txBody>
          <a:bodyPr>
            <a:normAutofit fontScale="70000" lnSpcReduction="20000"/>
          </a:bodyPr>
          <a:lstStyle/>
          <a:p>
            <a:pPr marL="0" indent="0">
              <a:buNone/>
            </a:pPr>
            <a:r>
              <a:rPr lang="en-US" b="1" dirty="0"/>
              <a:t>The Game:  </a:t>
            </a:r>
            <a:r>
              <a:rPr lang="en-US" dirty="0"/>
              <a:t>Players dribble throughout the inner grid.  The coach can use this free dribble segment to offer several options.  When the coach yells:</a:t>
            </a:r>
          </a:p>
          <a:p>
            <a:pPr lvl="0"/>
            <a:r>
              <a:rPr lang="en-US" b="1" dirty="0"/>
              <a:t>Turn</a:t>
            </a:r>
            <a:r>
              <a:rPr lang="en-US" dirty="0"/>
              <a:t>- players must change direction</a:t>
            </a:r>
          </a:p>
          <a:p>
            <a:pPr lvl="0"/>
            <a:r>
              <a:rPr lang="en-US" b="1" dirty="0"/>
              <a:t>Ball Taps</a:t>
            </a:r>
            <a:r>
              <a:rPr lang="en-US" dirty="0"/>
              <a:t>- players must perform toe taps on the ball</a:t>
            </a:r>
          </a:p>
          <a:p>
            <a:pPr lvl="0"/>
            <a:r>
              <a:rPr lang="en-US" b="1" dirty="0"/>
              <a:t>Foundation</a:t>
            </a:r>
            <a:r>
              <a:rPr lang="en-US" dirty="0"/>
              <a:t>- the players must pass the ball back and forth between their legs  </a:t>
            </a:r>
          </a:p>
          <a:p>
            <a:pPr lvl="0"/>
            <a:r>
              <a:rPr lang="en-US" b="1" dirty="0"/>
              <a:t>Change</a:t>
            </a:r>
            <a:r>
              <a:rPr lang="en-US" dirty="0"/>
              <a:t>- step on your ball, move quickly to another ball and continue to dribble</a:t>
            </a:r>
          </a:p>
          <a:p>
            <a:pPr marL="0" indent="0">
              <a:buNone/>
            </a:pPr>
            <a:r>
              <a:rPr lang="en-US" i="1" dirty="0"/>
              <a:t>Progress to </a:t>
            </a:r>
            <a:r>
              <a:rPr lang="en-US" b="1" i="1" dirty="0"/>
              <a:t>Spiderman</a:t>
            </a:r>
            <a:endParaRPr lang="en-US" dirty="0"/>
          </a:p>
          <a:p>
            <a:pPr marL="0" indent="0">
              <a:buNone/>
            </a:pPr>
            <a:endParaRPr lang="en-US" dirty="0"/>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600201"/>
            <a:ext cx="4038600" cy="4525962"/>
          </a:xfr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74638"/>
            <a:ext cx="1524000" cy="1116551"/>
          </a:xfrm>
          <a:prstGeom prst="rect">
            <a:avLst/>
          </a:prstGeom>
        </p:spPr>
      </p:pic>
    </p:spTree>
    <p:extLst>
      <p:ext uri="{BB962C8B-B14F-4D97-AF65-F5344CB8AC3E}">
        <p14:creationId xmlns:p14="http://schemas.microsoft.com/office/powerpoint/2010/main" val="2352650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Coaches </a:t>
            </a:r>
            <a:r>
              <a:rPr lang="en-US" b="1" dirty="0" smtClean="0"/>
              <a:t>To-Do </a:t>
            </a:r>
            <a:r>
              <a:rPr lang="en-US" b="1" dirty="0"/>
              <a:t>List</a:t>
            </a:r>
          </a:p>
        </p:txBody>
      </p:sp>
      <p:sp>
        <p:nvSpPr>
          <p:cNvPr id="3" name="Content Placeholder 2"/>
          <p:cNvSpPr>
            <a:spLocks noGrp="1"/>
          </p:cNvSpPr>
          <p:nvPr>
            <p:ph idx="1"/>
          </p:nvPr>
        </p:nvSpPr>
        <p:spPr/>
        <p:txBody>
          <a:bodyPr>
            <a:normAutofit fontScale="92500" lnSpcReduction="20000"/>
          </a:bodyPr>
          <a:lstStyle/>
          <a:p>
            <a:r>
              <a:rPr lang="en-US" dirty="0"/>
              <a:t>Contact team approximately 2 weeks to 10 days prior to the start of the season</a:t>
            </a:r>
          </a:p>
          <a:p>
            <a:r>
              <a:rPr lang="en-US" dirty="0"/>
              <a:t>Let families know which field to </a:t>
            </a:r>
            <a:r>
              <a:rPr lang="en-US" dirty="0" smtClean="0"/>
              <a:t>report to</a:t>
            </a:r>
            <a:endParaRPr lang="en-US" dirty="0"/>
          </a:p>
          <a:p>
            <a:r>
              <a:rPr lang="en-US" dirty="0"/>
              <a:t>Email Diamond layout to all families</a:t>
            </a:r>
          </a:p>
          <a:p>
            <a:r>
              <a:rPr lang="en-US" dirty="0"/>
              <a:t>Create name tags for players</a:t>
            </a:r>
          </a:p>
          <a:p>
            <a:r>
              <a:rPr lang="en-US" dirty="0"/>
              <a:t>Set up snack rotation for the season</a:t>
            </a:r>
          </a:p>
          <a:p>
            <a:r>
              <a:rPr lang="en-US" dirty="0"/>
              <a:t>Print Team Medical Information to have on site (don’t share with families!)</a:t>
            </a:r>
          </a:p>
          <a:p>
            <a:r>
              <a:rPr lang="en-US" dirty="0"/>
              <a:t>Steer families to the LUSC website for all cancellations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1" y="363096"/>
            <a:ext cx="1295400" cy="111655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  </a:t>
            </a:r>
            <a:r>
              <a:rPr lang="en-US" b="1" dirty="0" smtClean="0"/>
              <a:t>Diamond Parking</a:t>
            </a:r>
            <a:endParaRPr lang="en-US"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1" y="363096"/>
            <a:ext cx="1295400" cy="1116551"/>
          </a:xfrm>
          <a:prstGeom prst="rect">
            <a:avLst/>
          </a:prstGeom>
        </p:spPr>
      </p:pic>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5827" y="1576849"/>
            <a:ext cx="7583773" cy="4525963"/>
          </a:xfrm>
        </p:spPr>
      </p:pic>
    </p:spTree>
    <p:extLst>
      <p:ext uri="{BB962C8B-B14F-4D97-AF65-F5344CB8AC3E}">
        <p14:creationId xmlns:p14="http://schemas.microsoft.com/office/powerpoint/2010/main" val="2293631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a:t>
            </a:r>
            <a:r>
              <a:rPr lang="en-US" b="1" dirty="0" smtClean="0"/>
              <a:t>Diamond Layout</a:t>
            </a:r>
            <a:endParaRPr lang="en-US" b="1" dirty="0"/>
          </a:p>
        </p:txBody>
      </p:sp>
      <p:graphicFrame>
        <p:nvGraphicFramePr>
          <p:cNvPr id="8" name="Content Placeholder 7"/>
          <p:cNvGraphicFramePr>
            <a:graphicFrameLocks noGrp="1"/>
          </p:cNvGraphicFramePr>
          <p:nvPr>
            <p:ph idx="1"/>
            <p:extLst/>
          </p:nvPr>
        </p:nvGraphicFramePr>
        <p:xfrm>
          <a:off x="609604" y="1676400"/>
          <a:ext cx="7696195" cy="4724399"/>
        </p:xfrm>
        <a:graphic>
          <a:graphicData uri="http://schemas.openxmlformats.org/drawingml/2006/table">
            <a:tbl>
              <a:tblPr/>
              <a:tblGrid>
                <a:gridCol w="694225"/>
                <a:gridCol w="694225"/>
                <a:gridCol w="694225"/>
                <a:gridCol w="701690"/>
                <a:gridCol w="701690"/>
                <a:gridCol w="701690"/>
                <a:gridCol w="701690"/>
                <a:gridCol w="701690"/>
                <a:gridCol w="701690"/>
                <a:gridCol w="701690"/>
                <a:gridCol w="701690"/>
              </a:tblGrid>
              <a:tr h="117045">
                <a:tc gridSpan="3">
                  <a:txBody>
                    <a:bodyPr/>
                    <a:lstStyle/>
                    <a:p>
                      <a:pPr algn="l" fontAlgn="b"/>
                      <a:r>
                        <a:rPr lang="en-US" sz="700" b="1" i="0" u="sng" strike="noStrike">
                          <a:effectLst/>
                          <a:latin typeface="Arial" panose="020B0604020202020204" pitchFamily="34" charset="0"/>
                        </a:rPr>
                        <a:t>Diamond Layout</a:t>
                      </a: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F81BD"/>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1"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F81BD"/>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r>
              <a:tr h="8284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1"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1"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r>
              <a:tr h="8284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1" i="1"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gridSpan="2">
                  <a:txBody>
                    <a:bodyPr/>
                    <a:lstStyle/>
                    <a:p>
                      <a:pPr algn="l" fontAlgn="b"/>
                      <a:r>
                        <a:rPr lang="en-US" sz="500" b="1" i="1" u="none" strike="noStrike">
                          <a:effectLst/>
                          <a:latin typeface="Arial" panose="020B0604020202020204" pitchFamily="34" charset="0"/>
                        </a:rPr>
                        <a:t>Baseball Infield</a:t>
                      </a:r>
                    </a:p>
                  </a:txBody>
                  <a:tcPr marL="4564" marR="4564" marT="4564" marB="0" anchor="b">
                    <a:lnL>
                      <a:noFill/>
                    </a:lnL>
                    <a:lnR>
                      <a:noFill/>
                    </a:lnR>
                    <a:lnT>
                      <a:noFill/>
                    </a:lnT>
                    <a:lnB>
                      <a:noFill/>
                    </a:lnB>
                  </a:tcPr>
                </a:tc>
                <a:tc hMerge="1">
                  <a:txBody>
                    <a:bodyPr/>
                    <a:lstStyle/>
                    <a:p>
                      <a:endParaRPr lang="en-US"/>
                    </a:p>
                  </a:txBody>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r>
              <a:tr h="84272">
                <a:tc>
                  <a:txBody>
                    <a:bodyPr/>
                    <a:lstStyle/>
                    <a:p>
                      <a:pPr algn="l" fontAlgn="b"/>
                      <a:endParaRPr lang="en-US" sz="500" b="1" i="1"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1"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r>
              <a:tr h="8284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a:noFill/>
                    </a:lnR>
                    <a:lnT>
                      <a:noFill/>
                    </a:lnT>
                    <a:lnB>
                      <a:noFill/>
                    </a:lnB>
                    <a:solidFill>
                      <a:srgbClr val="FFFFFF"/>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a:noFill/>
                    </a:lnR>
                    <a:lnT>
                      <a:noFill/>
                    </a:lnT>
                    <a:lnB>
                      <a:noFill/>
                    </a:lnB>
                    <a:solidFill>
                      <a:srgbClr val="FFFFFF"/>
                    </a:solidFill>
                  </a:tcPr>
                </a:tc>
                <a:tc gridSpan="2">
                  <a:txBody>
                    <a:bodyPr/>
                    <a:lstStyle/>
                    <a:p>
                      <a:pPr algn="l" fontAlgn="b"/>
                      <a:r>
                        <a:rPr lang="en-US" sz="500" b="1" i="0" u="none" strike="noStrike">
                          <a:effectLst/>
                          <a:latin typeface="Arial" panose="020B0604020202020204" pitchFamily="34" charset="0"/>
                        </a:rPr>
                        <a:t>20 Blue Fields</a:t>
                      </a:r>
                    </a:p>
                  </a:txBody>
                  <a:tcPr marL="4564" marR="4564" marT="4564" marB="0" anchor="b">
                    <a:lnL>
                      <a:noFill/>
                    </a:lnL>
                    <a:lnR>
                      <a:noFill/>
                    </a:lnR>
                    <a:lnT>
                      <a:noFill/>
                    </a:lnT>
                    <a:lnB>
                      <a:noFill/>
                    </a:lnB>
                  </a:tcPr>
                </a:tc>
                <a:tc hMerge="1">
                  <a:txBody>
                    <a:bodyPr/>
                    <a:lstStyle/>
                    <a:p>
                      <a:endParaRPr lang="en-US"/>
                    </a:p>
                  </a:txBody>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r>
              <a:tr h="8284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a:noFill/>
                    </a:lnR>
                    <a:lnT>
                      <a:noFill/>
                    </a:lnT>
                    <a:lnB>
                      <a:noFill/>
                    </a:lnB>
                    <a:solidFill>
                      <a:srgbClr val="FFFFFF"/>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a:noFill/>
                    </a:lnR>
                    <a:lnT>
                      <a:noFill/>
                    </a:lnT>
                    <a:lnB>
                      <a:noFill/>
                    </a:lnB>
                    <a:solidFill>
                      <a:srgbClr val="FFFFFF"/>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r>
              <a:tr h="8427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ctr" fontAlgn="b"/>
                      <a:r>
                        <a:rPr lang="en-US" sz="500" b="1" i="0" u="none" strike="noStrike">
                          <a:effectLst/>
                          <a:latin typeface="Arial" panose="020B0604020202020204" pitchFamily="34" charset="0"/>
                        </a:rPr>
                        <a:t> </a:t>
                      </a:r>
                    </a:p>
                  </a:txBody>
                  <a:tcPr marL="4564" marR="4564" marT="4564" marB="0" anchor="b">
                    <a:lnL>
                      <a:noFill/>
                    </a:lnL>
                    <a:lnR>
                      <a:noFill/>
                    </a:lnR>
                    <a:lnT>
                      <a:noFill/>
                    </a:lnT>
                    <a:lnB>
                      <a:noFill/>
                    </a:lnB>
                    <a:solidFill>
                      <a:srgbClr val="FFFFFF"/>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ctr" fontAlgn="b"/>
                      <a:r>
                        <a:rPr lang="en-US" sz="500" b="1" i="0" u="none" strike="noStrike">
                          <a:effectLst/>
                          <a:latin typeface="Arial" panose="020B0604020202020204" pitchFamily="34" charset="0"/>
                        </a:rPr>
                        <a:t> </a:t>
                      </a:r>
                    </a:p>
                  </a:txBody>
                  <a:tcPr marL="4564" marR="4564" marT="4564" marB="0" anchor="b">
                    <a:lnL>
                      <a:noFill/>
                    </a:lnL>
                    <a:lnR>
                      <a:noFill/>
                    </a:lnR>
                    <a:lnT>
                      <a:noFill/>
                    </a:lnT>
                    <a:lnB>
                      <a:noFill/>
                    </a:lnB>
                    <a:solidFill>
                      <a:srgbClr val="FFFFFF"/>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gridSpan="2">
                  <a:txBody>
                    <a:bodyPr/>
                    <a:lstStyle/>
                    <a:p>
                      <a:pPr algn="l" fontAlgn="b"/>
                      <a:r>
                        <a:rPr lang="en-US" sz="500" b="0" i="1" u="none" strike="noStrike">
                          <a:effectLst/>
                          <a:latin typeface="Arial" panose="020B0604020202020204" pitchFamily="34" charset="0"/>
                        </a:rPr>
                        <a:t>Spectators</a:t>
                      </a:r>
                    </a:p>
                  </a:txBody>
                  <a:tcPr marL="4564" marR="4564" marT="4564"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gridSpan="2">
                  <a:txBody>
                    <a:bodyPr/>
                    <a:lstStyle/>
                    <a:p>
                      <a:pPr algn="l" fontAlgn="b"/>
                      <a:r>
                        <a:rPr lang="en-US" sz="500" b="0" i="1" u="none" strike="noStrike">
                          <a:effectLst/>
                          <a:latin typeface="Arial" panose="020B0604020202020204" pitchFamily="34" charset="0"/>
                        </a:rPr>
                        <a:t>Spectators</a:t>
                      </a:r>
                    </a:p>
                  </a:txBody>
                  <a:tcPr marL="4564" marR="4564" marT="4564"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r>
              <a:tr h="8284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a:noFill/>
                    </a:lnR>
                    <a:lnT>
                      <a:noFill/>
                    </a:lnT>
                    <a:lnB>
                      <a:noFill/>
                    </a:lnB>
                    <a:solidFill>
                      <a:srgbClr val="FFFFFF"/>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a:noFill/>
                    </a:lnR>
                    <a:lnT>
                      <a:noFill/>
                    </a:lnT>
                    <a:lnB>
                      <a:noFill/>
                    </a:lnB>
                    <a:solidFill>
                      <a:srgbClr val="FFFFFF"/>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4F81BD"/>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F81BD"/>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4F81BD"/>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F81BD"/>
                    </a:solidFill>
                  </a:tcPr>
                </a:tc>
              </a:tr>
              <a:tr h="8284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a:noFill/>
                    </a:lnR>
                    <a:lnT>
                      <a:noFill/>
                    </a:lnT>
                    <a:lnB>
                      <a:noFill/>
                    </a:lnB>
                    <a:solidFill>
                      <a:srgbClr val="FFFFFF"/>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a:noFill/>
                    </a:lnR>
                    <a:lnT>
                      <a:noFill/>
                    </a:lnT>
                    <a:lnB>
                      <a:noFill/>
                    </a:lnB>
                    <a:solidFill>
                      <a:srgbClr val="FFFFFF"/>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500" b="1"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solidFill>
                      <a:srgbClr val="4F81BD"/>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500" b="1"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solidFill>
                      <a:srgbClr val="4F81BD"/>
                    </a:solidFill>
                  </a:tcPr>
                </a:tc>
                <a:tc>
                  <a:txBody>
                    <a:bodyPr/>
                    <a:lstStyle/>
                    <a:p>
                      <a:pPr algn="ctr" fontAlgn="b"/>
                      <a:r>
                        <a:rPr lang="en-US" sz="500" b="0" i="0" u="none" strike="noStrike">
                          <a:effectLst/>
                          <a:latin typeface="Arial" panose="020B0604020202020204" pitchFamily="34" charset="0"/>
                        </a:rPr>
                        <a:t> </a:t>
                      </a:r>
                    </a:p>
                  </a:txBody>
                  <a:tcPr marL="4564" marR="4564" marT="4564" marB="0" anchor="b">
                    <a:lnL>
                      <a:noFill/>
                    </a:lnL>
                    <a:lnR>
                      <a:noFill/>
                    </a:lnR>
                    <a:lnT>
                      <a:noFill/>
                    </a:lnT>
                    <a:lnB>
                      <a:noFill/>
                    </a:lnB>
                    <a:solidFill>
                      <a:srgbClr val="4F81BD"/>
                    </a:solidFill>
                  </a:tcPr>
                </a:tc>
              </a:tr>
              <a:tr h="8427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F81BD"/>
                    </a:solidFill>
                  </a:tcPr>
                </a:tc>
              </a:tr>
              <a:tr h="8427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a:noFill/>
                    </a:lnR>
                    <a:lnT>
                      <a:noFill/>
                    </a:lnT>
                    <a:lnB>
                      <a:noFill/>
                    </a:lnB>
                    <a:solidFill>
                      <a:srgbClr val="FFFFFF"/>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a:noFill/>
                    </a:lnR>
                    <a:lnT>
                      <a:noFill/>
                    </a:lnT>
                    <a:lnB>
                      <a:noFill/>
                    </a:lnB>
                    <a:solidFill>
                      <a:srgbClr val="FFFFFF"/>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gridSpan="2">
                  <a:txBody>
                    <a:bodyPr/>
                    <a:lstStyle/>
                    <a:p>
                      <a:pPr algn="l" fontAlgn="b"/>
                      <a:r>
                        <a:rPr lang="en-US" sz="500" b="0" i="1" u="none" strike="noStrike">
                          <a:effectLst/>
                          <a:latin typeface="Arial" panose="020B0604020202020204" pitchFamily="34" charset="0"/>
                        </a:rPr>
                        <a:t>Coaching Area</a:t>
                      </a:r>
                    </a:p>
                  </a:txBody>
                  <a:tcPr marL="4564" marR="4564" marT="456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gridSpan="2">
                  <a:txBody>
                    <a:bodyPr/>
                    <a:lstStyle/>
                    <a:p>
                      <a:pPr algn="l" fontAlgn="b"/>
                      <a:r>
                        <a:rPr lang="en-US" sz="500" b="0" i="1" u="none" strike="noStrike">
                          <a:effectLst/>
                          <a:latin typeface="Arial" panose="020B0604020202020204" pitchFamily="34" charset="0"/>
                        </a:rPr>
                        <a:t>Coaching Area</a:t>
                      </a:r>
                    </a:p>
                  </a:txBody>
                  <a:tcPr marL="4564" marR="4564" marT="456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8284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a:noFill/>
                    </a:lnR>
                    <a:lnT>
                      <a:noFill/>
                    </a:lnT>
                    <a:lnB>
                      <a:noFill/>
                    </a:lnB>
                    <a:solidFill>
                      <a:srgbClr val="FFFFFF"/>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a:noFill/>
                    </a:lnR>
                    <a:lnT>
                      <a:noFill/>
                    </a:lnT>
                    <a:lnB>
                      <a:noFill/>
                    </a:lnB>
                    <a:solidFill>
                      <a:srgbClr val="FFFFFF"/>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4F81BD"/>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F81BD"/>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4F81BD"/>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F81BD"/>
                    </a:solidFill>
                  </a:tcPr>
                </a:tc>
              </a:tr>
              <a:tr h="8284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ctr" fontAlgn="b"/>
                      <a:r>
                        <a:rPr lang="en-US" sz="500" b="1" i="0" u="none" strike="noStrike">
                          <a:effectLst/>
                          <a:latin typeface="Arial" panose="020B0604020202020204" pitchFamily="34" charset="0"/>
                        </a:rPr>
                        <a:t> </a:t>
                      </a:r>
                    </a:p>
                  </a:txBody>
                  <a:tcPr marL="4564" marR="4564" marT="4564" marB="0" anchor="b">
                    <a:lnL>
                      <a:noFill/>
                    </a:lnL>
                    <a:lnR>
                      <a:noFill/>
                    </a:lnR>
                    <a:lnT>
                      <a:noFill/>
                    </a:lnT>
                    <a:lnB>
                      <a:noFill/>
                    </a:lnB>
                    <a:solidFill>
                      <a:srgbClr val="FFFFFF"/>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ctr" fontAlgn="b"/>
                      <a:r>
                        <a:rPr lang="en-US" sz="500" b="1" i="0" u="none" strike="noStrike">
                          <a:effectLst/>
                          <a:latin typeface="Arial" panose="020B0604020202020204" pitchFamily="34" charset="0"/>
                        </a:rPr>
                        <a:t> </a:t>
                      </a:r>
                    </a:p>
                  </a:txBody>
                  <a:tcPr marL="4564" marR="4564" marT="4564" marB="0" anchor="b">
                    <a:lnL>
                      <a:noFill/>
                    </a:lnL>
                    <a:lnR>
                      <a:noFill/>
                    </a:lnR>
                    <a:lnT>
                      <a:noFill/>
                    </a:lnT>
                    <a:lnB>
                      <a:noFill/>
                    </a:lnB>
                    <a:solidFill>
                      <a:srgbClr val="FFFFFF"/>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500" b="1"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solidFill>
                      <a:srgbClr val="4F81BD"/>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500" b="1"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solidFill>
                      <a:srgbClr val="4F81BD"/>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solidFill>
                      <a:srgbClr val="4F81BD"/>
                    </a:solidFill>
                  </a:tcPr>
                </a:tc>
              </a:tr>
              <a:tr h="229408">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r>
                        <a:rPr lang="en-US" sz="500" b="1" i="0" u="none" strike="noStrike">
                          <a:effectLst/>
                          <a:latin typeface="Arial" panose="020B0604020202020204" pitchFamily="34" charset="0"/>
                        </a:rPr>
                        <a:t>12 Yellow Fields</a:t>
                      </a:r>
                    </a:p>
                  </a:txBody>
                  <a:tcPr marL="4564" marR="4564" marT="4564" marB="0" anchor="b">
                    <a:lnL>
                      <a:noFill/>
                    </a:lnL>
                    <a:lnR>
                      <a:noFill/>
                    </a:lnR>
                    <a:lnT>
                      <a:noFill/>
                    </a:lnT>
                    <a:lnB>
                      <a:noFill/>
                    </a:lnB>
                    <a:solidFill>
                      <a:srgbClr val="FFFFFF"/>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a:noFill/>
                    </a:lnR>
                    <a:lnT>
                      <a:noFill/>
                    </a:lnT>
                    <a:lnB>
                      <a:noFill/>
                    </a:lnB>
                    <a:solidFill>
                      <a:srgbClr val="FFFFFF"/>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F81BD"/>
                    </a:solidFill>
                  </a:tcPr>
                </a:tc>
              </a:tr>
              <a:tr h="8427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a:noFill/>
                    </a:lnR>
                    <a:lnT>
                      <a:noFill/>
                    </a:lnT>
                    <a:lnB>
                      <a:noFill/>
                    </a:lnB>
                    <a:solidFill>
                      <a:srgbClr val="FFFFFF"/>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a:noFill/>
                    </a:lnR>
                    <a:lnT>
                      <a:noFill/>
                    </a:lnT>
                    <a:lnB>
                      <a:noFill/>
                    </a:lnB>
                    <a:solidFill>
                      <a:srgbClr val="FFFFFF"/>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gridSpan="2">
                  <a:txBody>
                    <a:bodyPr/>
                    <a:lstStyle/>
                    <a:p>
                      <a:pPr algn="l" fontAlgn="b"/>
                      <a:r>
                        <a:rPr lang="en-US" sz="500" b="0" i="1" u="none" strike="noStrike">
                          <a:effectLst/>
                          <a:latin typeface="Arial" panose="020B0604020202020204" pitchFamily="34" charset="0"/>
                        </a:rPr>
                        <a:t>Spectators</a:t>
                      </a:r>
                    </a:p>
                  </a:txBody>
                  <a:tcPr marL="4564" marR="4564" marT="456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gridSpan="2">
                  <a:txBody>
                    <a:bodyPr/>
                    <a:lstStyle/>
                    <a:p>
                      <a:pPr algn="l" fontAlgn="b"/>
                      <a:r>
                        <a:rPr lang="en-US" sz="500" b="0" i="1" u="none" strike="noStrike">
                          <a:effectLst/>
                          <a:latin typeface="Arial" panose="020B0604020202020204" pitchFamily="34" charset="0"/>
                        </a:rPr>
                        <a:t>Spectators</a:t>
                      </a:r>
                    </a:p>
                  </a:txBody>
                  <a:tcPr marL="4564" marR="4564" marT="456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8427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4F81BD"/>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F81BD"/>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4F81BD"/>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F81BD"/>
                    </a:solidFill>
                  </a:tcPr>
                </a:tc>
              </a:tr>
              <a:tr h="8284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500" b="1"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solidFill>
                      <a:srgbClr val="4F81BD"/>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500" b="1"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solidFill>
                      <a:srgbClr val="4F81BD"/>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solidFill>
                      <a:srgbClr val="4F81BD"/>
                    </a:solidFill>
                  </a:tcPr>
                </a:tc>
              </a:tr>
              <a:tr h="8427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F81BD"/>
                    </a:solidFill>
                  </a:tcPr>
                </a:tc>
              </a:tr>
              <a:tr h="8427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500" b="1"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500" b="1"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gridSpan="2">
                  <a:txBody>
                    <a:bodyPr/>
                    <a:lstStyle/>
                    <a:p>
                      <a:pPr algn="l" fontAlgn="b"/>
                      <a:r>
                        <a:rPr lang="en-US" sz="500" b="0" i="1" u="none" strike="noStrike">
                          <a:effectLst/>
                          <a:latin typeface="Arial" panose="020B0604020202020204" pitchFamily="34" charset="0"/>
                        </a:rPr>
                        <a:t>Coaching Area</a:t>
                      </a:r>
                    </a:p>
                  </a:txBody>
                  <a:tcPr marL="4564" marR="4564" marT="456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gridSpan="2">
                  <a:txBody>
                    <a:bodyPr/>
                    <a:lstStyle/>
                    <a:p>
                      <a:pPr algn="l" fontAlgn="b"/>
                      <a:r>
                        <a:rPr lang="en-US" sz="500" b="0" i="1" u="none" strike="noStrike">
                          <a:effectLst/>
                          <a:latin typeface="Arial" panose="020B0604020202020204" pitchFamily="34" charset="0"/>
                        </a:rPr>
                        <a:t>Coaching Area</a:t>
                      </a:r>
                    </a:p>
                  </a:txBody>
                  <a:tcPr marL="4564" marR="4564" marT="456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8284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4F81BD"/>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F81BD"/>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4F81BD"/>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F81BD"/>
                    </a:solidFill>
                  </a:tcPr>
                </a:tc>
              </a:tr>
              <a:tr h="8427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500" b="1"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solidFill>
                      <a:srgbClr val="4F81BD"/>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500" b="1"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solidFill>
                      <a:srgbClr val="4F81BD"/>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solidFill>
                      <a:srgbClr val="4F81BD"/>
                    </a:solidFill>
                  </a:tcPr>
                </a:tc>
              </a:tr>
              <a:tr h="8427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F81BD"/>
                    </a:solidFill>
                  </a:tcPr>
                </a:tc>
              </a:tr>
              <a:tr h="8427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gridSpan="2">
                  <a:txBody>
                    <a:bodyPr/>
                    <a:lstStyle/>
                    <a:p>
                      <a:pPr algn="l" fontAlgn="b"/>
                      <a:r>
                        <a:rPr lang="en-US" sz="500" b="0" i="1" u="none" strike="noStrike">
                          <a:effectLst/>
                          <a:latin typeface="Arial" panose="020B0604020202020204" pitchFamily="34" charset="0"/>
                        </a:rPr>
                        <a:t>Spectators</a:t>
                      </a:r>
                    </a:p>
                  </a:txBody>
                  <a:tcPr marL="4564" marR="4564" marT="456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gridSpan="2">
                  <a:txBody>
                    <a:bodyPr/>
                    <a:lstStyle/>
                    <a:p>
                      <a:pPr algn="l" fontAlgn="b"/>
                      <a:r>
                        <a:rPr lang="en-US" sz="500" b="0" i="1" u="none" strike="noStrike">
                          <a:effectLst/>
                          <a:latin typeface="Arial" panose="020B0604020202020204" pitchFamily="34" charset="0"/>
                        </a:rPr>
                        <a:t>Spectators</a:t>
                      </a:r>
                    </a:p>
                  </a:txBody>
                  <a:tcPr marL="4564" marR="4564" marT="456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8284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4F81BD"/>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F81BD"/>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4F81BD"/>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F81BD"/>
                    </a:solidFill>
                  </a:tcPr>
                </a:tc>
              </a:tr>
              <a:tr h="8284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500" b="1"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500" b="1"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500" b="1"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solidFill>
                      <a:srgbClr val="4F81BD"/>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500" b="1"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solidFill>
                      <a:srgbClr val="4F81BD"/>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solidFill>
                      <a:srgbClr val="4F81BD"/>
                    </a:solidFill>
                  </a:tcPr>
                </a:tc>
              </a:tr>
              <a:tr h="8427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F81BD"/>
                    </a:solidFill>
                  </a:tcPr>
                </a:tc>
              </a:tr>
              <a:tr h="8427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gridSpan="2">
                  <a:txBody>
                    <a:bodyPr/>
                    <a:lstStyle/>
                    <a:p>
                      <a:pPr algn="l" fontAlgn="b"/>
                      <a:r>
                        <a:rPr lang="en-US" sz="500" b="0" i="1" u="none" strike="noStrike">
                          <a:effectLst/>
                          <a:latin typeface="Arial" panose="020B0604020202020204" pitchFamily="34" charset="0"/>
                        </a:rPr>
                        <a:t>Coaching Area</a:t>
                      </a:r>
                    </a:p>
                  </a:txBody>
                  <a:tcPr marL="4564" marR="4564" marT="456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gridSpan="2">
                  <a:txBody>
                    <a:bodyPr/>
                    <a:lstStyle/>
                    <a:p>
                      <a:pPr algn="l" fontAlgn="b"/>
                      <a:r>
                        <a:rPr lang="en-US" sz="500" b="0" i="1" u="none" strike="noStrike">
                          <a:effectLst/>
                          <a:latin typeface="Arial" panose="020B0604020202020204" pitchFamily="34" charset="0"/>
                        </a:rPr>
                        <a:t>Coaching Area</a:t>
                      </a:r>
                    </a:p>
                  </a:txBody>
                  <a:tcPr marL="4564" marR="4564" marT="456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8427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4F81BD"/>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F81BD"/>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4F81BD"/>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F81BD"/>
                    </a:solidFill>
                  </a:tcPr>
                </a:tc>
              </a:tr>
              <a:tr h="8284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500" b="1"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solidFill>
                      <a:srgbClr val="4F81BD"/>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500" b="1"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solidFill>
                      <a:srgbClr val="4F81BD"/>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solidFill>
                      <a:srgbClr val="4F81BD"/>
                    </a:solidFill>
                  </a:tcPr>
                </a:tc>
              </a:tr>
              <a:tr h="8427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500" b="0" i="0" u="none" strike="noStrike">
                          <a:solidFill>
                            <a:srgbClr val="16365C"/>
                          </a:solidFill>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F81BD"/>
                    </a:solidFill>
                  </a:tcPr>
                </a:tc>
              </a:tr>
              <a:tr h="8427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500" b="1"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500" b="1"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gridSpan="2">
                  <a:txBody>
                    <a:bodyPr/>
                    <a:lstStyle/>
                    <a:p>
                      <a:pPr algn="l" fontAlgn="b"/>
                      <a:r>
                        <a:rPr lang="en-US" sz="500" b="0" i="1" u="none" strike="noStrike">
                          <a:effectLst/>
                          <a:latin typeface="Arial" panose="020B0604020202020204" pitchFamily="34" charset="0"/>
                        </a:rPr>
                        <a:t>Spectators</a:t>
                      </a:r>
                    </a:p>
                  </a:txBody>
                  <a:tcPr marL="4564" marR="4564" marT="456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gridSpan="2">
                  <a:txBody>
                    <a:bodyPr/>
                    <a:lstStyle/>
                    <a:p>
                      <a:pPr algn="l" fontAlgn="b"/>
                      <a:r>
                        <a:rPr lang="en-US" sz="500" b="0" i="1" u="none" strike="noStrike">
                          <a:effectLst/>
                          <a:latin typeface="Arial" panose="020B0604020202020204" pitchFamily="34" charset="0"/>
                        </a:rPr>
                        <a:t>Spectators</a:t>
                      </a:r>
                    </a:p>
                  </a:txBody>
                  <a:tcPr marL="4564" marR="4564" marT="456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8284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1"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solidFill>
                            <a:srgbClr val="16365C"/>
                          </a:solidFill>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366092"/>
                    </a:solidFill>
                  </a:tcPr>
                </a:tc>
                <a:tc>
                  <a:txBody>
                    <a:bodyPr/>
                    <a:lstStyle/>
                    <a:p>
                      <a:pPr algn="l" fontAlgn="b"/>
                      <a:r>
                        <a:rPr lang="en-US" sz="500" b="0" i="0" u="none" strike="noStrike">
                          <a:solidFill>
                            <a:srgbClr val="16365C"/>
                          </a:solidFill>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66092"/>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366092"/>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66092"/>
                    </a:solidFill>
                  </a:tcPr>
                </a:tc>
              </a:tr>
              <a:tr h="8427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500" b="1" i="0" u="none" strike="noStrike">
                          <a:solidFill>
                            <a:srgbClr val="16365C"/>
                          </a:solidFill>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solidFill>
                      <a:srgbClr val="366092"/>
                    </a:solidFill>
                  </a:tcPr>
                </a:tc>
                <a:tc>
                  <a:txBody>
                    <a:bodyPr/>
                    <a:lstStyle/>
                    <a:p>
                      <a:pPr algn="l" fontAlgn="b"/>
                      <a:r>
                        <a:rPr lang="en-US" sz="500" b="0" i="0" u="none" strike="noStrike">
                          <a:solidFill>
                            <a:srgbClr val="16365C"/>
                          </a:solidFill>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solidFill>
                      <a:srgbClr val="366092"/>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500" b="1"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solidFill>
                      <a:srgbClr val="366092"/>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solidFill>
                      <a:srgbClr val="366092"/>
                    </a:solidFill>
                  </a:tcPr>
                </a:tc>
              </a:tr>
              <a:tr h="8427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solidFill>
                            <a:srgbClr val="16365C"/>
                          </a:solidFill>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366092"/>
                    </a:solidFill>
                  </a:tcPr>
                </a:tc>
                <a:tc>
                  <a:txBody>
                    <a:bodyPr/>
                    <a:lstStyle/>
                    <a:p>
                      <a:pPr algn="l" fontAlgn="b"/>
                      <a:r>
                        <a:rPr lang="en-US" sz="500" b="0" i="0" u="none" strike="noStrike">
                          <a:solidFill>
                            <a:srgbClr val="16365C"/>
                          </a:solidFill>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366092"/>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366092"/>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366092"/>
                    </a:solidFill>
                  </a:tcPr>
                </a:tc>
              </a:tr>
              <a:tr h="8427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gridSpan="2">
                  <a:txBody>
                    <a:bodyPr/>
                    <a:lstStyle/>
                    <a:p>
                      <a:pPr algn="l" fontAlgn="b"/>
                      <a:r>
                        <a:rPr lang="en-US" sz="500" b="0" i="1" u="none" strike="noStrike">
                          <a:effectLst/>
                          <a:latin typeface="Arial" panose="020B0604020202020204" pitchFamily="34" charset="0"/>
                        </a:rPr>
                        <a:t>Coaching Area</a:t>
                      </a:r>
                    </a:p>
                  </a:txBody>
                  <a:tcPr marL="4564" marR="4564" marT="456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gridSpan="2">
                  <a:txBody>
                    <a:bodyPr/>
                    <a:lstStyle/>
                    <a:p>
                      <a:pPr algn="l" fontAlgn="b"/>
                      <a:r>
                        <a:rPr lang="en-US" sz="500" b="0" i="1" u="none" strike="noStrike">
                          <a:effectLst/>
                          <a:latin typeface="Arial" panose="020B0604020202020204" pitchFamily="34" charset="0"/>
                        </a:rPr>
                        <a:t>Coaching Area</a:t>
                      </a:r>
                    </a:p>
                  </a:txBody>
                  <a:tcPr marL="4564" marR="4564" marT="456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8284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366092"/>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66092"/>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366092"/>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66092"/>
                    </a:solidFill>
                  </a:tcPr>
                </a:tc>
              </a:tr>
              <a:tr h="8284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500" b="1"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500" b="1"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500" b="1"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solidFill>
                      <a:srgbClr val="366092"/>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solidFill>
                      <a:srgbClr val="366092"/>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500" b="1"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solidFill>
                      <a:srgbClr val="366092"/>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solidFill>
                      <a:srgbClr val="366092"/>
                    </a:solidFill>
                  </a:tcPr>
                </a:tc>
              </a:tr>
              <a:tr h="8427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1"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1"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366092"/>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366092"/>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366092"/>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366092"/>
                    </a:solidFill>
                  </a:tcPr>
                </a:tc>
              </a:tr>
              <a:tr h="8427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gridSpan="2">
                  <a:txBody>
                    <a:bodyPr/>
                    <a:lstStyle/>
                    <a:p>
                      <a:pPr algn="l" fontAlgn="b"/>
                      <a:r>
                        <a:rPr lang="en-US" sz="500" b="0" i="1" u="none" strike="noStrike">
                          <a:effectLst/>
                          <a:latin typeface="Arial" panose="020B0604020202020204" pitchFamily="34" charset="0"/>
                        </a:rPr>
                        <a:t>Spectators</a:t>
                      </a:r>
                    </a:p>
                  </a:txBody>
                  <a:tcPr marL="4564" marR="4564" marT="4564"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gridSpan="2">
                  <a:txBody>
                    <a:bodyPr/>
                    <a:lstStyle/>
                    <a:p>
                      <a:pPr algn="l" fontAlgn="b"/>
                      <a:r>
                        <a:rPr lang="en-US" sz="500" b="0" i="1" u="none" strike="noStrike">
                          <a:effectLst/>
                          <a:latin typeface="Arial" panose="020B0604020202020204" pitchFamily="34" charset="0"/>
                        </a:rPr>
                        <a:t>Spectators</a:t>
                      </a:r>
                    </a:p>
                  </a:txBody>
                  <a:tcPr marL="4564" marR="4564" marT="4564"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r>
              <a:tr h="8427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w="12700" cap="flat" cmpd="sng" algn="ctr">
                      <a:solidFill>
                        <a:srgbClr val="000000"/>
                      </a:solidFill>
                      <a:prstDash val="solid"/>
                      <a:round/>
                      <a:headEnd type="none" w="med" len="med"/>
                      <a:tailEnd type="none" w="med" len="med"/>
                    </a:lnB>
                  </a:tcPr>
                </a:tc>
              </a:tr>
              <a:tr h="8284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1" i="1"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366092"/>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66092"/>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366092"/>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66092"/>
                    </a:solidFill>
                  </a:tcPr>
                </a:tc>
              </a:tr>
              <a:tr h="8284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500" b="1"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solidFill>
                      <a:srgbClr val="366092"/>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solidFill>
                      <a:srgbClr val="366092"/>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500" b="1"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solidFill>
                      <a:srgbClr val="366092"/>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solidFill>
                      <a:srgbClr val="366092"/>
                    </a:solidFill>
                  </a:tcPr>
                </a:tc>
              </a:tr>
              <a:tr h="84272">
                <a:tc>
                  <a:txBody>
                    <a:bodyPr/>
                    <a:lstStyle/>
                    <a:p>
                      <a:pPr algn="l" fontAlgn="b"/>
                      <a:endParaRPr lang="en-US" sz="500" b="1" i="1"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500" b="1"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500" b="1"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366092"/>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366092"/>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366092"/>
                    </a:solidFill>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366092"/>
                    </a:solidFill>
                  </a:tcPr>
                </a:tc>
              </a:tr>
              <a:tr h="8284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1"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1"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w="12700" cap="flat" cmpd="sng" algn="ctr">
                      <a:solidFill>
                        <a:srgbClr val="000000"/>
                      </a:solidFill>
                      <a:prstDash val="solid"/>
                      <a:round/>
                      <a:headEnd type="none" w="med" len="med"/>
                      <a:tailEnd type="none" w="med" len="med"/>
                    </a:lnT>
                    <a:lnB>
                      <a:noFill/>
                    </a:lnB>
                  </a:tcPr>
                </a:tc>
              </a:tr>
              <a:tr h="184463">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tcPr>
                </a:tc>
                <a:tc gridSpan="6">
                  <a:txBody>
                    <a:bodyPr/>
                    <a:lstStyle/>
                    <a:p>
                      <a:pPr algn="l" fontAlgn="b"/>
                      <a:r>
                        <a:rPr lang="en-US" sz="600" b="1" i="1" u="none" strike="noStrike">
                          <a:effectLst/>
                          <a:latin typeface="Arial" panose="020B0604020202020204" pitchFamily="34" charset="0"/>
                        </a:rPr>
                        <a:t>All Blue Fields for 1st &amp; 2nd Grade Must be Lined with Shooting zones </a:t>
                      </a:r>
                    </a:p>
                  </a:txBody>
                  <a:tcPr marL="4564" marR="4564" marT="4564" marB="0" anchor="b">
                    <a:lnL>
                      <a:noFill/>
                    </a:lnL>
                    <a:lnR>
                      <a:noFill/>
                    </a:lnR>
                    <a:lnT>
                      <a:noFill/>
                    </a:lnT>
                    <a:lnB>
                      <a:noFill/>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4272">
                <a:tc>
                  <a:txBody>
                    <a:bodyPr/>
                    <a:lstStyle/>
                    <a:p>
                      <a:pPr algn="l" fontAlgn="b"/>
                      <a:endParaRPr lang="en-US" sz="500" b="1" i="1"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r>
              <a:tr h="98475">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tcPr>
                </a:tc>
                <a:tc gridSpan="5">
                  <a:txBody>
                    <a:bodyPr/>
                    <a:lstStyle/>
                    <a:p>
                      <a:pPr algn="l" fontAlgn="b"/>
                      <a:r>
                        <a:rPr lang="en-US" sz="600" b="1" i="1" u="none" strike="noStrike">
                          <a:effectLst/>
                          <a:latin typeface="Arial" panose="020B0604020202020204" pitchFamily="34" charset="0"/>
                        </a:rPr>
                        <a:t>All Yellow fields for the U6 program</a:t>
                      </a:r>
                    </a:p>
                  </a:txBody>
                  <a:tcPr marL="4564" marR="4564" marT="4564" marB="0" anchor="b">
                    <a:lnL>
                      <a:noFill/>
                    </a:lnL>
                    <a:lnR>
                      <a:noFill/>
                    </a:lnR>
                    <a:lnT>
                      <a:noFill/>
                    </a:lnT>
                    <a:lnB>
                      <a:noFill/>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effectLst/>
                          <a:latin typeface="Arial" panose="020B0604020202020204" pitchFamily="34" charset="0"/>
                        </a:rPr>
                        <a:t> </a:t>
                      </a:r>
                    </a:p>
                  </a:txBody>
                  <a:tcPr marL="4564" marR="4564" marT="4564" marB="0" anchor="b">
                    <a:lnL>
                      <a:noFill/>
                    </a:lnL>
                    <a:lnR>
                      <a:noFill/>
                    </a:lnR>
                    <a:lnT>
                      <a:noFill/>
                    </a:lnT>
                    <a:lnB>
                      <a:noFill/>
                    </a:lnB>
                    <a:solidFill>
                      <a:srgbClr val="FFFF00"/>
                    </a:solidFill>
                  </a:tcPr>
                </a:tc>
              </a:tr>
              <a:tr h="8284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r>
              <a:tr h="8284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500" b="1"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500" b="1"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r>
              <a:tr h="8284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1"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1"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r>
              <a:tr h="8427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a:effectLst/>
                          <a:latin typeface="Arial" panose="020B0604020202020204" pitchFamily="34" charset="0"/>
                        </a:rPr>
                        <a:t> </a:t>
                      </a:r>
                    </a:p>
                  </a:txBody>
                  <a:tcPr marL="4564" marR="4564" marT="4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500" b="0" i="0" u="none" strike="noStrike">
                        <a:effectLst/>
                        <a:latin typeface="Arial" panose="020B0604020202020204" pitchFamily="34" charset="0"/>
                      </a:endParaRPr>
                    </a:p>
                  </a:txBody>
                  <a:tcPr marL="4564" marR="4564" marT="45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r>
              <a:tr h="82842">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4564" marR="4564" marT="4564" marB="0" anchor="b">
                    <a:lnL>
                      <a:noFill/>
                    </a:lnL>
                    <a:lnR>
                      <a:noFill/>
                    </a:lnR>
                    <a:lnT>
                      <a:noFill/>
                    </a:lnT>
                    <a:lnB>
                      <a:noFill/>
                    </a:lnB>
                  </a:tcPr>
                </a:tc>
              </a:tr>
              <a:tr h="82842">
                <a:tc gridSpan="11">
                  <a:txBody>
                    <a:bodyPr/>
                    <a:lstStyle/>
                    <a:p>
                      <a:pPr algn="l" fontAlgn="b"/>
                      <a:r>
                        <a:rPr lang="en-US" sz="500" b="1" i="0" u="none" strike="noStrike" dirty="0">
                          <a:effectLst/>
                          <a:latin typeface="Arial" panose="020B0604020202020204" pitchFamily="34" charset="0"/>
                        </a:rPr>
                        <a:t>Note:  Please Avoid laying out a field with the Sewer cap on it (yellow field app. 3rd from bottom).  </a:t>
                      </a:r>
                    </a:p>
                  </a:txBody>
                  <a:tcPr marL="4564" marR="4564" marT="456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1" y="363096"/>
            <a:ext cx="1295400" cy="1116551"/>
          </a:xfrm>
          <a:prstGeom prst="rect">
            <a:avLst/>
          </a:prstGeom>
        </p:spPr>
      </p:pic>
    </p:spTree>
    <p:extLst>
      <p:ext uri="{BB962C8B-B14F-4D97-AF65-F5344CB8AC3E}">
        <p14:creationId xmlns:p14="http://schemas.microsoft.com/office/powerpoint/2010/main" val="3383511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Kindergarten Program Overview</a:t>
            </a:r>
          </a:p>
        </p:txBody>
      </p:sp>
      <p:sp>
        <p:nvSpPr>
          <p:cNvPr id="3" name="Content Placeholder 2"/>
          <p:cNvSpPr>
            <a:spLocks noGrp="1"/>
          </p:cNvSpPr>
          <p:nvPr>
            <p:ph idx="1"/>
          </p:nvPr>
        </p:nvSpPr>
        <p:spPr/>
        <p:txBody>
          <a:bodyPr>
            <a:normAutofit/>
          </a:bodyPr>
          <a:lstStyle/>
          <a:p>
            <a:r>
              <a:rPr lang="en-US" dirty="0"/>
              <a:t>15 minute professional coaching demo of activities </a:t>
            </a:r>
          </a:p>
          <a:p>
            <a:r>
              <a:rPr lang="en-US" dirty="0"/>
              <a:t>practice plan and feedback provided weekly </a:t>
            </a:r>
          </a:p>
          <a:p>
            <a:r>
              <a:rPr lang="en-US" dirty="0"/>
              <a:t>30 minutes of Activities (Team A= Field A)</a:t>
            </a:r>
          </a:p>
          <a:p>
            <a:r>
              <a:rPr lang="en-US" dirty="0"/>
              <a:t>45 minute game segment (2x 20 minute halves)</a:t>
            </a:r>
          </a:p>
          <a:p>
            <a:r>
              <a:rPr lang="en-US" dirty="0"/>
              <a:t>Dual field approach</a:t>
            </a:r>
          </a:p>
          <a:p>
            <a:r>
              <a:rPr lang="en-US" dirty="0"/>
              <a:t>Balanced teams </a:t>
            </a:r>
            <a:r>
              <a:rPr lang="en-US" dirty="0" smtClean="0"/>
              <a:t>(mix of schools)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319480"/>
            <a:ext cx="1371600" cy="111655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Dual Field Concept</a:t>
            </a:r>
          </a:p>
        </p:txBody>
      </p:sp>
      <p:sp>
        <p:nvSpPr>
          <p:cNvPr id="3" name="Content Placeholder 2"/>
          <p:cNvSpPr>
            <a:spLocks noGrp="1"/>
          </p:cNvSpPr>
          <p:nvPr>
            <p:ph idx="1"/>
          </p:nvPr>
        </p:nvSpPr>
        <p:spPr/>
        <p:txBody>
          <a:bodyPr>
            <a:normAutofit fontScale="85000" lnSpcReduction="20000"/>
          </a:bodyPr>
          <a:lstStyle/>
          <a:p>
            <a:r>
              <a:rPr lang="en-US" dirty="0"/>
              <a:t>Each team will have a home field to meet at where they will run their activities each week.  Example </a:t>
            </a:r>
            <a:r>
              <a:rPr lang="en-US" b="1" dirty="0"/>
              <a:t>Team A meets at Field A,</a:t>
            </a:r>
            <a:r>
              <a:rPr lang="en-US" dirty="0"/>
              <a:t> Team B meets at Field B etc.</a:t>
            </a:r>
          </a:p>
          <a:p>
            <a:r>
              <a:rPr lang="en-US" dirty="0"/>
              <a:t>If team A is scheduled to play team B, they will do so on both fields</a:t>
            </a:r>
            <a:r>
              <a:rPr lang="en-US" b="1" dirty="0"/>
              <a:t>.  </a:t>
            </a:r>
          </a:p>
          <a:p>
            <a:r>
              <a:rPr lang="en-US" b="1" dirty="0"/>
              <a:t>The area between the two fields is the designated coaching area </a:t>
            </a:r>
            <a:r>
              <a:rPr lang="en-US" dirty="0"/>
              <a:t>with the opposite side of the field being reserved for spectators.  </a:t>
            </a:r>
          </a:p>
          <a:p>
            <a:r>
              <a:rPr lang="en-US" dirty="0"/>
              <a:t>The coaching area allows the coach &amp; players their own space and helps the players separate from their parents which is an important part of the developmental process. </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1" y="363096"/>
            <a:ext cx="1295400" cy="111655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Kindergarten Game Format</a:t>
            </a:r>
          </a:p>
        </p:txBody>
      </p:sp>
      <p:sp>
        <p:nvSpPr>
          <p:cNvPr id="3" name="Content Placeholder 2"/>
          <p:cNvSpPr>
            <a:spLocks noGrp="1"/>
          </p:cNvSpPr>
          <p:nvPr>
            <p:ph idx="1"/>
          </p:nvPr>
        </p:nvSpPr>
        <p:spPr/>
        <p:txBody>
          <a:bodyPr/>
          <a:lstStyle/>
          <a:p>
            <a:pPr>
              <a:buNone/>
            </a:pPr>
            <a:r>
              <a:rPr lang="en-US" dirty="0"/>
              <a:t>3v3 Dual Field</a:t>
            </a:r>
          </a:p>
          <a:p>
            <a:pPr>
              <a:buNone/>
            </a:pPr>
            <a:endParaRPr lang="en-US" dirty="0"/>
          </a:p>
        </p:txBody>
      </p:sp>
      <p:pic>
        <p:nvPicPr>
          <p:cNvPr id="4" name="Picture 3" descr="U6 Dual Field.jpg"/>
          <p:cNvPicPr>
            <a:picLocks noChangeAspect="1"/>
          </p:cNvPicPr>
          <p:nvPr/>
        </p:nvPicPr>
        <p:blipFill>
          <a:blip r:embed="rId2" cstate="print"/>
          <a:stretch>
            <a:fillRect/>
          </a:stretch>
        </p:blipFill>
        <p:spPr>
          <a:xfrm>
            <a:off x="609600" y="2209800"/>
            <a:ext cx="7696200" cy="389604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1" y="363096"/>
            <a:ext cx="1295400" cy="111655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Kindergarten Rules</a:t>
            </a:r>
          </a:p>
        </p:txBody>
      </p:sp>
      <p:sp>
        <p:nvSpPr>
          <p:cNvPr id="3" name="Content Placeholder 2"/>
          <p:cNvSpPr>
            <a:spLocks noGrp="1"/>
          </p:cNvSpPr>
          <p:nvPr>
            <p:ph idx="1"/>
          </p:nvPr>
        </p:nvSpPr>
        <p:spPr>
          <a:xfrm>
            <a:off x="457200" y="1676400"/>
            <a:ext cx="8229600" cy="4449763"/>
          </a:xfrm>
        </p:spPr>
        <p:txBody>
          <a:bodyPr>
            <a:normAutofit fontScale="92500" lnSpcReduction="10000"/>
          </a:bodyPr>
          <a:lstStyle/>
          <a:p>
            <a:r>
              <a:rPr lang="en-US" dirty="0"/>
              <a:t>Kick in’s or dribble in’s (no throw in’s)</a:t>
            </a:r>
          </a:p>
          <a:p>
            <a:r>
              <a:rPr lang="en-US" dirty="0"/>
              <a:t>Scoring team drops to their own half of field after a goal is scored</a:t>
            </a:r>
          </a:p>
          <a:p>
            <a:r>
              <a:rPr lang="en-US" dirty="0"/>
              <a:t>No Corner Kick’s- ball over the end-line is always re-entered by the defensive team</a:t>
            </a:r>
          </a:p>
          <a:p>
            <a:r>
              <a:rPr lang="en-US" dirty="0"/>
              <a:t>3 Goal Margin Rule- team trailing by a 3 goal differential can add a 4</a:t>
            </a:r>
            <a:r>
              <a:rPr lang="en-US" baseline="30000" dirty="0"/>
              <a:t>th</a:t>
            </a:r>
            <a:r>
              <a:rPr lang="en-US" dirty="0"/>
              <a:t> player</a:t>
            </a:r>
          </a:p>
          <a:p>
            <a:r>
              <a:rPr lang="en-US" dirty="0"/>
              <a:t>No Scores are kept!</a:t>
            </a:r>
          </a:p>
          <a:p>
            <a:r>
              <a:rPr lang="en-US" dirty="0"/>
              <a:t>No Standings are kept!</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1" y="363096"/>
            <a:ext cx="1295400" cy="111655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1</a:t>
            </a:r>
            <a:r>
              <a:rPr lang="en-US" b="1" baseline="30000" dirty="0"/>
              <a:t>st</a:t>
            </a:r>
            <a:r>
              <a:rPr lang="en-US" b="1" dirty="0"/>
              <a:t> and 2</a:t>
            </a:r>
            <a:r>
              <a:rPr lang="en-US" b="1" baseline="30000" dirty="0"/>
              <a:t>nd</a:t>
            </a:r>
            <a:r>
              <a:rPr lang="en-US" b="1" dirty="0"/>
              <a:t> Grade Program Overview</a:t>
            </a:r>
            <a:endParaRPr lang="en-US" dirty="0"/>
          </a:p>
        </p:txBody>
      </p:sp>
      <p:sp>
        <p:nvSpPr>
          <p:cNvPr id="3" name="Content Placeholder 2"/>
          <p:cNvSpPr>
            <a:spLocks noGrp="1"/>
          </p:cNvSpPr>
          <p:nvPr>
            <p:ph idx="1"/>
          </p:nvPr>
        </p:nvSpPr>
        <p:spPr/>
        <p:txBody>
          <a:bodyPr/>
          <a:lstStyle/>
          <a:p>
            <a:r>
              <a:rPr lang="en-US" dirty="0"/>
              <a:t>15 minute professional coaching demo of activities</a:t>
            </a:r>
          </a:p>
          <a:p>
            <a:r>
              <a:rPr lang="en-US" dirty="0"/>
              <a:t>practice plan and feedback provided </a:t>
            </a:r>
          </a:p>
          <a:p>
            <a:r>
              <a:rPr lang="en-US" dirty="0"/>
              <a:t>45 minutes of activities (Team A= Field A)</a:t>
            </a:r>
          </a:p>
          <a:p>
            <a:r>
              <a:rPr lang="en-US" dirty="0"/>
              <a:t>45 minute game segment (2x 20 minute halves)</a:t>
            </a:r>
          </a:p>
          <a:p>
            <a:r>
              <a:rPr lang="en-US" dirty="0"/>
              <a:t>Dual field approach</a:t>
            </a:r>
          </a:p>
          <a:p>
            <a:r>
              <a:rPr lang="en-US" dirty="0"/>
              <a:t>Balanced teams </a:t>
            </a:r>
            <a:r>
              <a:rPr lang="en-US" dirty="0" smtClean="0"/>
              <a:t>(mix of schools)</a:t>
            </a:r>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1" y="363096"/>
            <a:ext cx="1295400" cy="111655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6781799" cy="1143000"/>
          </a:xfrm>
        </p:spPr>
        <p:txBody>
          <a:bodyPr>
            <a:normAutofit fontScale="90000"/>
          </a:bodyPr>
          <a:lstStyle/>
          <a:p>
            <a:r>
              <a:rPr lang="en-US" b="1" dirty="0"/>
              <a:t>New Adult Registration </a:t>
            </a:r>
            <a:br>
              <a:rPr lang="en-US" b="1" dirty="0"/>
            </a:br>
            <a:r>
              <a:rPr lang="en-US" b="1" dirty="0"/>
              <a:t>Process for Fall 2019</a:t>
            </a:r>
          </a:p>
        </p:txBody>
      </p:sp>
      <p:sp>
        <p:nvSpPr>
          <p:cNvPr id="3" name="Content Placeholder 2"/>
          <p:cNvSpPr>
            <a:spLocks noGrp="1"/>
          </p:cNvSpPr>
          <p:nvPr>
            <p:ph idx="1"/>
          </p:nvPr>
        </p:nvSpPr>
        <p:spPr>
          <a:xfrm>
            <a:off x="457200" y="1600200"/>
            <a:ext cx="8382000" cy="4525963"/>
          </a:xfrm>
        </p:spPr>
        <p:txBody>
          <a:bodyPr>
            <a:noAutofit/>
          </a:bodyPr>
          <a:lstStyle/>
          <a:p>
            <a:r>
              <a:rPr lang="en-US" sz="2500" dirty="0"/>
              <a:t>All coaches are required to create a Stack Sports account (detailed instructions provided)</a:t>
            </a:r>
          </a:p>
          <a:p>
            <a:r>
              <a:rPr lang="en-US" sz="2500" dirty="0"/>
              <a:t>MYSA will run National CORI and Background checks for all coaches</a:t>
            </a:r>
          </a:p>
          <a:p>
            <a:r>
              <a:rPr lang="en-US" sz="2500" dirty="0"/>
              <a:t>All coaches need to upload their Head’s Up Concussion Certificate (take again if last certification was before August 2018)</a:t>
            </a:r>
          </a:p>
          <a:p>
            <a:r>
              <a:rPr lang="en-US" sz="2500" dirty="0"/>
              <a:t>Coaches are required to take an online SafeSport Training Course on Abuse Prevention (30 min x 3 sections = 90 minutes)</a:t>
            </a:r>
          </a:p>
          <a:p>
            <a:r>
              <a:rPr lang="en-US" sz="2500" dirty="0"/>
              <a:t>Ignore the “Safety / Additional Certification” section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1" y="363096"/>
            <a:ext cx="1295400" cy="1116551"/>
          </a:xfrm>
          <a:prstGeom prst="rect">
            <a:avLst/>
          </a:prstGeom>
        </p:spPr>
      </p:pic>
    </p:spTree>
    <p:extLst>
      <p:ext uri="{BB962C8B-B14F-4D97-AF65-F5344CB8AC3E}">
        <p14:creationId xmlns:p14="http://schemas.microsoft.com/office/powerpoint/2010/main" val="7031701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t>
            </a:r>
            <a:r>
              <a:rPr lang="en-US" b="1" dirty="0" smtClean="0"/>
              <a:t>	     1</a:t>
            </a:r>
            <a:r>
              <a:rPr lang="en-US" b="1" baseline="30000" dirty="0" smtClean="0"/>
              <a:t>st</a:t>
            </a:r>
            <a:r>
              <a:rPr lang="en-US" b="1" dirty="0" smtClean="0"/>
              <a:t> and 2</a:t>
            </a:r>
            <a:r>
              <a:rPr lang="en-US" b="1" baseline="30000" dirty="0" smtClean="0"/>
              <a:t>nd</a:t>
            </a:r>
            <a:r>
              <a:rPr lang="en-US" b="1" dirty="0" smtClean="0"/>
              <a:t> Grade 		</a:t>
            </a:r>
            <a:br>
              <a:rPr lang="en-US" b="1" dirty="0" smtClean="0"/>
            </a:br>
            <a:r>
              <a:rPr lang="en-US" b="1" dirty="0" smtClean="0"/>
              <a:t>Game </a:t>
            </a:r>
            <a:r>
              <a:rPr lang="en-US" b="1" dirty="0"/>
              <a:t>Format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1" y="363096"/>
            <a:ext cx="1295400" cy="1116551"/>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38200" y="1752599"/>
            <a:ext cx="7467600" cy="4343401"/>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3v3 to 4 Goals?</a:t>
            </a:r>
          </a:p>
        </p:txBody>
      </p:sp>
      <p:sp>
        <p:nvSpPr>
          <p:cNvPr id="3" name="Content Placeholder 2"/>
          <p:cNvSpPr>
            <a:spLocks noGrp="1"/>
          </p:cNvSpPr>
          <p:nvPr>
            <p:ph idx="1"/>
          </p:nvPr>
        </p:nvSpPr>
        <p:spPr/>
        <p:txBody>
          <a:bodyPr>
            <a:normAutofit fontScale="92500" lnSpcReduction="10000"/>
          </a:bodyPr>
          <a:lstStyle/>
          <a:p>
            <a:r>
              <a:rPr lang="en-US" dirty="0"/>
              <a:t>The 3v3 to 4 goals format is one of the best exercises for players to learn to “read the game” and make decisions without coaches telling them what to do.  This is consistent with the LUSC approach that the game is the greatest teacher.  </a:t>
            </a:r>
          </a:p>
          <a:p>
            <a:r>
              <a:rPr lang="en-US" dirty="0"/>
              <a:t>In 3v3 the defense cannot defend both goals equally.  This should, in time, teach the players to recognize the 2v1 situation and which goal is the best one to attack.  This is why I prefer to play 3v3 over 4v4.</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1" y="363096"/>
            <a:ext cx="1295400" cy="1116551"/>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1</a:t>
            </a:r>
            <a:r>
              <a:rPr lang="en-US" b="1" baseline="30000" dirty="0"/>
              <a:t>st</a:t>
            </a:r>
            <a:r>
              <a:rPr lang="en-US" b="1" dirty="0"/>
              <a:t> and 2</a:t>
            </a:r>
            <a:r>
              <a:rPr lang="en-US" b="1" baseline="30000" dirty="0"/>
              <a:t>nd</a:t>
            </a:r>
            <a:r>
              <a:rPr lang="en-US" b="1" dirty="0"/>
              <a:t> grade basic rules</a:t>
            </a:r>
            <a:endParaRPr lang="en-US" dirty="0"/>
          </a:p>
        </p:txBody>
      </p:sp>
      <p:sp>
        <p:nvSpPr>
          <p:cNvPr id="3" name="Content Placeholder 2"/>
          <p:cNvSpPr>
            <a:spLocks noGrp="1"/>
          </p:cNvSpPr>
          <p:nvPr>
            <p:ph idx="1"/>
          </p:nvPr>
        </p:nvSpPr>
        <p:spPr/>
        <p:txBody>
          <a:bodyPr>
            <a:normAutofit fontScale="92500"/>
          </a:bodyPr>
          <a:lstStyle/>
          <a:p>
            <a:pPr lvl="0"/>
            <a:r>
              <a:rPr lang="en-US" dirty="0"/>
              <a:t>All restarts are done with a dribble in or a kick in.  </a:t>
            </a:r>
          </a:p>
          <a:p>
            <a:pPr lvl="0"/>
            <a:r>
              <a:rPr lang="en-US" dirty="0"/>
              <a:t>After a goal is scored, ask the scoring team to return to their half of the field.</a:t>
            </a:r>
          </a:p>
          <a:p>
            <a:pPr lvl="0"/>
            <a:r>
              <a:rPr lang="en-US" dirty="0"/>
              <a:t>When the ball goes out over the end-line, the ball is re-entered from the restart line.</a:t>
            </a:r>
          </a:p>
          <a:p>
            <a:pPr lvl="0"/>
            <a:r>
              <a:rPr lang="en-US" dirty="0"/>
              <a:t>Coaches should police (ref) the game to ensure that it is safe, but it is best if they remain 2 to 3 yards from the sideline.  No need to run up and down the field with the players.     </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1" y="363096"/>
            <a:ext cx="1295400" cy="1116551"/>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Great Pianist</a:t>
            </a:r>
            <a:endParaRPr lang="en-US" b="1" dirty="0"/>
          </a:p>
        </p:txBody>
      </p:sp>
      <p:sp>
        <p:nvSpPr>
          <p:cNvPr id="3" name="Subtitle 2"/>
          <p:cNvSpPr>
            <a:spLocks noGrp="1"/>
          </p:cNvSpPr>
          <p:nvPr>
            <p:ph sz="half" idx="1"/>
          </p:nvPr>
        </p:nvSpPr>
        <p:spPr>
          <a:xfrm>
            <a:off x="457200" y="1752600"/>
            <a:ext cx="4038600" cy="4373563"/>
          </a:xfrm>
        </p:spPr>
        <p:txBody>
          <a:bodyPr>
            <a:normAutofit fontScale="25000" lnSpcReduction="20000"/>
          </a:bodyPr>
          <a:lstStyle/>
          <a:p>
            <a:pPr marL="0" indent="0">
              <a:buNone/>
            </a:pPr>
            <a:endParaRPr lang="en-US" sz="4000" b="1" dirty="0"/>
          </a:p>
          <a:p>
            <a:pPr marL="0" indent="0">
              <a:buNone/>
            </a:pPr>
            <a:endParaRPr lang="en-US" sz="9600" i="1" dirty="0" smtClean="0">
              <a:solidFill>
                <a:schemeClr val="tx1"/>
              </a:solidFill>
            </a:endParaRPr>
          </a:p>
          <a:p>
            <a:pPr marL="0" indent="0">
              <a:buNone/>
            </a:pPr>
            <a:r>
              <a:rPr lang="en-US" sz="9600" i="1" dirty="0" smtClean="0">
                <a:solidFill>
                  <a:schemeClr val="tx1"/>
                </a:solidFill>
              </a:rPr>
              <a:t>“A </a:t>
            </a:r>
            <a:r>
              <a:rPr lang="en-US" sz="9600" i="1" dirty="0">
                <a:solidFill>
                  <a:schemeClr val="tx1"/>
                </a:solidFill>
              </a:rPr>
              <a:t>great pianist doesn’t run around the piano </a:t>
            </a:r>
            <a:r>
              <a:rPr lang="en-US" sz="9600" i="1" dirty="0" smtClean="0">
                <a:solidFill>
                  <a:schemeClr val="tx1"/>
                </a:solidFill>
              </a:rPr>
              <a:t>or do push ups </a:t>
            </a:r>
            <a:r>
              <a:rPr lang="en-US" sz="9600" i="1" dirty="0">
                <a:solidFill>
                  <a:schemeClr val="tx1"/>
                </a:solidFill>
              </a:rPr>
              <a:t>with the tips of his fingers.  To </a:t>
            </a:r>
            <a:r>
              <a:rPr lang="en-US" sz="9600" i="1" dirty="0" smtClean="0">
                <a:solidFill>
                  <a:schemeClr val="tx1"/>
                </a:solidFill>
              </a:rPr>
              <a:t>be great</a:t>
            </a:r>
            <a:r>
              <a:rPr lang="en-US" sz="9600" i="1" dirty="0">
                <a:solidFill>
                  <a:schemeClr val="tx1"/>
                </a:solidFill>
              </a:rPr>
              <a:t>, he plays the piano.  He plays all his life</a:t>
            </a:r>
          </a:p>
          <a:p>
            <a:pPr marL="0" indent="0">
              <a:buNone/>
            </a:pPr>
            <a:r>
              <a:rPr lang="en-US" sz="9600" i="1" dirty="0">
                <a:solidFill>
                  <a:schemeClr val="tx1"/>
                </a:solidFill>
              </a:rPr>
              <a:t>and being a great footballer is not </a:t>
            </a:r>
            <a:r>
              <a:rPr lang="en-US" sz="9600" i="1" dirty="0" smtClean="0">
                <a:solidFill>
                  <a:schemeClr val="tx1"/>
                </a:solidFill>
              </a:rPr>
              <a:t>about running</a:t>
            </a:r>
            <a:r>
              <a:rPr lang="en-US" sz="9600" i="1" dirty="0">
                <a:solidFill>
                  <a:schemeClr val="tx1"/>
                </a:solidFill>
              </a:rPr>
              <a:t>, push-ups or physical work </a:t>
            </a:r>
            <a:r>
              <a:rPr lang="en-US" sz="9600" i="1" dirty="0" smtClean="0">
                <a:solidFill>
                  <a:schemeClr val="tx1"/>
                </a:solidFill>
              </a:rPr>
              <a:t>generally.  The </a:t>
            </a:r>
            <a:r>
              <a:rPr lang="en-US" sz="9600" i="1" dirty="0">
                <a:solidFill>
                  <a:schemeClr val="tx1"/>
                </a:solidFill>
              </a:rPr>
              <a:t>best way to be a great footballer is to </a:t>
            </a:r>
            <a:r>
              <a:rPr lang="en-US" sz="9600" i="1" dirty="0" smtClean="0">
                <a:solidFill>
                  <a:schemeClr val="tx1"/>
                </a:solidFill>
              </a:rPr>
              <a:t>play football</a:t>
            </a:r>
            <a:r>
              <a:rPr lang="en-US" sz="9600" i="1" dirty="0">
                <a:solidFill>
                  <a:schemeClr val="tx1"/>
                </a:solidFill>
              </a:rPr>
              <a:t>”</a:t>
            </a:r>
          </a:p>
          <a:p>
            <a:pPr marL="0" indent="0">
              <a:buNone/>
            </a:pPr>
            <a:r>
              <a:rPr lang="en-US" sz="9600" i="1" dirty="0">
                <a:solidFill>
                  <a:schemeClr val="tx1"/>
                </a:solidFill>
              </a:rPr>
              <a:t>				Jose </a:t>
            </a:r>
            <a:r>
              <a:rPr lang="en-US" sz="9600" i="1" dirty="0" err="1">
                <a:solidFill>
                  <a:schemeClr val="tx1"/>
                </a:solidFill>
              </a:rPr>
              <a:t>Mourinho</a:t>
            </a:r>
            <a:endParaRPr lang="en-US" sz="9600" i="1" dirty="0">
              <a:solidFill>
                <a:schemeClr val="tx1"/>
              </a:solidFill>
            </a:endParaRPr>
          </a:p>
          <a:p>
            <a:pPr marL="0" indent="0">
              <a:buNone/>
            </a:pPr>
            <a:r>
              <a:rPr lang="en-US" sz="9600" i="1" dirty="0">
                <a:solidFill>
                  <a:schemeClr val="tx1"/>
                </a:solidFill>
              </a:rPr>
              <a:t>		</a:t>
            </a:r>
            <a:endParaRPr lang="en-US" sz="9600" dirty="0">
              <a:solidFill>
                <a:schemeClr val="tx1"/>
              </a:solidFill>
            </a:endParaRPr>
          </a:p>
          <a:p>
            <a:endParaRPr lang="en-US" sz="9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9600"/>
            <a:ext cx="1524000" cy="1116551"/>
          </a:xfrm>
          <a:prstGeom prst="rect">
            <a:avLst/>
          </a:prstGeom>
        </p:spPr>
      </p:pic>
      <p:sp>
        <p:nvSpPr>
          <p:cNvPr id="8" name="Oval 7"/>
          <p:cNvSpPr/>
          <p:nvPr/>
        </p:nvSpPr>
        <p:spPr>
          <a:xfrm>
            <a:off x="4648200" y="1582832"/>
            <a:ext cx="3810000" cy="10818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3 L’s</a:t>
            </a:r>
          </a:p>
          <a:p>
            <a:pPr algn="ctr"/>
            <a:r>
              <a:rPr lang="en-US" b="1" dirty="0" smtClean="0"/>
              <a:t>No Laps, No Lines, No Lectures</a:t>
            </a:r>
            <a:endParaRPr lang="en-US" b="1" dirty="0"/>
          </a:p>
        </p:txBody>
      </p:sp>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829908"/>
            <a:ext cx="3810000" cy="2885092"/>
          </a:xfrm>
        </p:spPr>
      </p:pic>
    </p:spTree>
    <p:extLst>
      <p:ext uri="{BB962C8B-B14F-4D97-AF65-F5344CB8AC3E}">
        <p14:creationId xmlns:p14="http://schemas.microsoft.com/office/powerpoint/2010/main" val="3634374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r>
            <a:br>
              <a:rPr lang="en-US" b="1" dirty="0"/>
            </a:br>
            <a:r>
              <a:rPr lang="en-US" b="1" dirty="0"/>
              <a:t> </a:t>
            </a:r>
            <a:r>
              <a:rPr lang="en-US" b="1" dirty="0" smtClean="0"/>
              <a:t>            TOPS- The Outreach Program                        for Soccer</a:t>
            </a:r>
            <a:r>
              <a:rPr lang="en-US" dirty="0" smtClean="0"/>
              <a:t/>
            </a:r>
            <a:br>
              <a:rPr lang="en-US" dirty="0" smtClean="0"/>
            </a:br>
            <a:endParaRPr lang="en-US" dirty="0"/>
          </a:p>
        </p:txBody>
      </p:sp>
      <p:sp>
        <p:nvSpPr>
          <p:cNvPr id="3" name="Content Placeholder 2"/>
          <p:cNvSpPr>
            <a:spLocks noGrp="1"/>
          </p:cNvSpPr>
          <p:nvPr>
            <p:ph sz="half" idx="1"/>
          </p:nvPr>
        </p:nvSpPr>
        <p:spPr/>
        <p:txBody>
          <a:bodyPr>
            <a:normAutofit/>
          </a:bodyPr>
          <a:lstStyle/>
          <a:p>
            <a:pPr lvl="0">
              <a:buNone/>
            </a:pPr>
            <a:r>
              <a:rPr lang="en-US" b="1" dirty="0" smtClean="0"/>
              <a:t>       </a:t>
            </a:r>
            <a:endParaRPr lang="en-US" sz="2000" dirty="0" smtClean="0"/>
          </a:p>
          <a:p>
            <a:pPr lvl="0">
              <a:buNone/>
            </a:pPr>
            <a:endParaRPr lang="en-US" sz="2000" dirty="0"/>
          </a:p>
          <a:p>
            <a:pPr marL="0" indent="0">
              <a:buNone/>
            </a:pPr>
            <a:endParaRPr lang="en-US" dirty="0"/>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752599"/>
            <a:ext cx="4038600" cy="4373563"/>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16168"/>
            <a:ext cx="1524000" cy="111655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1" y="1752600"/>
            <a:ext cx="4191000" cy="4373563"/>
          </a:xfrm>
          <a:prstGeom prst="rect">
            <a:avLst/>
          </a:prstGeom>
        </p:spPr>
      </p:pic>
    </p:spTree>
    <p:extLst>
      <p:ext uri="{BB962C8B-B14F-4D97-AF65-F5344CB8AC3E}">
        <p14:creationId xmlns:p14="http://schemas.microsoft.com/office/powerpoint/2010/main" val="16293108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r>
            <a:br>
              <a:rPr lang="en-US" b="1" dirty="0"/>
            </a:br>
            <a:r>
              <a:rPr lang="en-US" b="1" dirty="0" smtClean="0"/>
              <a:t>Upcoming Events</a:t>
            </a:r>
            <a:r>
              <a:rPr lang="en-US" dirty="0" smtClean="0"/>
              <a:t/>
            </a:r>
            <a:br>
              <a:rPr lang="en-US" dirty="0" smtClean="0"/>
            </a:br>
            <a:endParaRPr lang="en-US" dirty="0"/>
          </a:p>
        </p:txBody>
      </p:sp>
      <p:sp>
        <p:nvSpPr>
          <p:cNvPr id="3" name="Content Placeholder 2"/>
          <p:cNvSpPr>
            <a:spLocks noGrp="1"/>
          </p:cNvSpPr>
          <p:nvPr>
            <p:ph idx="1"/>
          </p:nvPr>
        </p:nvSpPr>
        <p:spPr>
          <a:solidFill>
            <a:schemeClr val="accent1">
              <a:lumMod val="20000"/>
              <a:lumOff val="80000"/>
            </a:schemeClr>
          </a:solidFill>
        </p:spPr>
        <p:txBody>
          <a:bodyPr>
            <a:normAutofit/>
          </a:bodyPr>
          <a:lstStyle/>
          <a:p>
            <a:pPr lvl="0">
              <a:buNone/>
            </a:pPr>
            <a:r>
              <a:rPr lang="en-US" b="1" dirty="0" smtClean="0"/>
              <a:t>	An </a:t>
            </a:r>
            <a:r>
              <a:rPr lang="en-US" b="1" dirty="0" smtClean="0"/>
              <a:t>Introduction to Coaching Course  </a:t>
            </a:r>
          </a:p>
          <a:p>
            <a:pPr lvl="0">
              <a:buNone/>
            </a:pPr>
            <a:endParaRPr lang="en-US" sz="2000" dirty="0" smtClean="0"/>
          </a:p>
          <a:p>
            <a:pPr lvl="0">
              <a:buNone/>
            </a:pPr>
            <a:r>
              <a:rPr lang="en-US" sz="2400" dirty="0" smtClean="0"/>
              <a:t>September 7th  1:00 to 4:00pm</a:t>
            </a:r>
            <a:endParaRPr lang="en-US" sz="2400" dirty="0"/>
          </a:p>
          <a:p>
            <a:pPr lvl="0">
              <a:buNone/>
            </a:pPr>
            <a:r>
              <a:rPr lang="en-US" sz="2400" dirty="0" smtClean="0"/>
              <a:t>Fiske Elementary </a:t>
            </a:r>
            <a:r>
              <a:rPr lang="en-US" sz="2400" dirty="0"/>
              <a:t>School </a:t>
            </a:r>
            <a:r>
              <a:rPr lang="en-US" sz="2400" dirty="0" smtClean="0"/>
              <a:t>library &amp;</a:t>
            </a:r>
          </a:p>
          <a:p>
            <a:pPr lvl="0">
              <a:buNone/>
            </a:pPr>
            <a:r>
              <a:rPr lang="en-US" sz="2400" dirty="0"/>
              <a:t>	</a:t>
            </a:r>
            <a:r>
              <a:rPr lang="en-US" sz="2400" dirty="0" smtClean="0"/>
              <a:t>	Gymnasium</a:t>
            </a:r>
          </a:p>
          <a:p>
            <a:pPr lvl="0">
              <a:buNone/>
            </a:pPr>
            <a:endParaRPr lang="en-US" sz="2000" dirty="0"/>
          </a:p>
          <a:p>
            <a:pPr marL="0" indent="0">
              <a:buNone/>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685" y="301087"/>
            <a:ext cx="1524000" cy="111655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285999"/>
            <a:ext cx="3581400" cy="3840163"/>
          </a:xfrm>
          <a:prstGeom prst="rect">
            <a:avLst/>
          </a:prstGeom>
        </p:spPr>
      </p:pic>
    </p:spTree>
    <p:extLst>
      <p:ext uri="{BB962C8B-B14F-4D97-AF65-F5344CB8AC3E}">
        <p14:creationId xmlns:p14="http://schemas.microsoft.com/office/powerpoint/2010/main" val="22864199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924152"/>
            <a:ext cx="4114799" cy="3190647"/>
          </a:xfrm>
          <a:prstGeom prst="rect">
            <a:avLst/>
          </a:prstGeom>
        </p:spPr>
      </p:pic>
      <p:sp>
        <p:nvSpPr>
          <p:cNvPr id="7" name="TextBox 6"/>
          <p:cNvSpPr txBox="1"/>
          <p:nvPr/>
        </p:nvSpPr>
        <p:spPr>
          <a:xfrm>
            <a:off x="1714499" y="4267200"/>
            <a:ext cx="5562600" cy="584775"/>
          </a:xfrm>
          <a:prstGeom prst="rect">
            <a:avLst/>
          </a:prstGeom>
          <a:noFill/>
        </p:spPr>
        <p:txBody>
          <a:bodyPr wrap="square" rtlCol="0">
            <a:spAutoFit/>
          </a:bodyPr>
          <a:lstStyle/>
          <a:p>
            <a:r>
              <a:rPr lang="en-US" sz="3200" b="1" dirty="0" smtClean="0"/>
              <a:t>     Thank You for Volunteering</a:t>
            </a:r>
            <a:endParaRPr lang="en-US" sz="3200" b="1" dirty="0"/>
          </a:p>
        </p:txBody>
      </p:sp>
    </p:spTree>
    <p:extLst>
      <p:ext uri="{BB962C8B-B14F-4D97-AF65-F5344CB8AC3E}">
        <p14:creationId xmlns:p14="http://schemas.microsoft.com/office/powerpoint/2010/main" val="2182475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6781799" cy="1143000"/>
          </a:xfrm>
        </p:spPr>
        <p:txBody>
          <a:bodyPr>
            <a:normAutofit fontScale="90000"/>
          </a:bodyPr>
          <a:lstStyle/>
          <a:p>
            <a:r>
              <a:rPr lang="en-US" b="1" dirty="0"/>
              <a:t>Challenges and Work-Arounds</a:t>
            </a:r>
          </a:p>
        </p:txBody>
      </p:sp>
      <p:sp>
        <p:nvSpPr>
          <p:cNvPr id="3" name="Content Placeholder 2"/>
          <p:cNvSpPr>
            <a:spLocks noGrp="1"/>
          </p:cNvSpPr>
          <p:nvPr>
            <p:ph idx="1"/>
          </p:nvPr>
        </p:nvSpPr>
        <p:spPr>
          <a:xfrm>
            <a:off x="457200" y="1600200"/>
            <a:ext cx="8382000" cy="4525963"/>
          </a:xfrm>
        </p:spPr>
        <p:txBody>
          <a:bodyPr>
            <a:noAutofit/>
          </a:bodyPr>
          <a:lstStyle/>
          <a:p>
            <a:r>
              <a:rPr lang="en-US" sz="2400" dirty="0"/>
              <a:t>The National Roll-out of this process has not been smooth</a:t>
            </a:r>
          </a:p>
          <a:p>
            <a:pPr lvl="1"/>
            <a:r>
              <a:rPr lang="en-US" sz="2000" dirty="0"/>
              <a:t>MYSA and Stack Sports process has been challenging and delayed</a:t>
            </a:r>
          </a:p>
          <a:p>
            <a:pPr lvl="1"/>
            <a:r>
              <a:rPr lang="en-US" sz="2000" dirty="0"/>
              <a:t>There are significant backlogs in the system</a:t>
            </a:r>
          </a:p>
          <a:p>
            <a:pPr lvl="1"/>
            <a:endParaRPr lang="en-US" sz="2000" dirty="0"/>
          </a:p>
          <a:p>
            <a:r>
              <a:rPr lang="en-US" sz="2400" dirty="0"/>
              <a:t>As a result:</a:t>
            </a:r>
          </a:p>
          <a:p>
            <a:pPr lvl="1"/>
            <a:r>
              <a:rPr lang="en-US" sz="2000" dirty="0"/>
              <a:t>The System to print out CORI papers is not working</a:t>
            </a:r>
          </a:p>
          <a:p>
            <a:pPr lvl="1"/>
            <a:r>
              <a:rPr lang="en-US" sz="2000" dirty="0"/>
              <a:t>The system to print out Credential Cards is not working</a:t>
            </a:r>
          </a:p>
          <a:p>
            <a:pPr lvl="1"/>
            <a:endParaRPr lang="en-US" sz="2000" dirty="0"/>
          </a:p>
          <a:p>
            <a:r>
              <a:rPr lang="en-US" sz="2400" dirty="0"/>
              <a:t>As a result, we have some work-arounds</a:t>
            </a:r>
          </a:p>
          <a:p>
            <a:pPr lvl="1"/>
            <a:r>
              <a:rPr lang="en-US" sz="2000" dirty="0"/>
              <a:t>Mary will be in contact to check IDs and CORI papers once available</a:t>
            </a:r>
          </a:p>
          <a:p>
            <a:pPr lvl="1"/>
            <a:r>
              <a:rPr lang="en-US" sz="2000" dirty="0"/>
              <a:t>Game Day work-arounds to ensure CORI and Background checks passed</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1" y="363096"/>
            <a:ext cx="1295400" cy="1116551"/>
          </a:xfrm>
          <a:prstGeom prst="rect">
            <a:avLst/>
          </a:prstGeom>
        </p:spPr>
      </p:pic>
    </p:spTree>
    <p:extLst>
      <p:ext uri="{BB962C8B-B14F-4D97-AF65-F5344CB8AC3E}">
        <p14:creationId xmlns:p14="http://schemas.microsoft.com/office/powerpoint/2010/main" val="986246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6781799" cy="1143000"/>
          </a:xfrm>
        </p:spPr>
        <p:txBody>
          <a:bodyPr>
            <a:normAutofit/>
          </a:bodyPr>
          <a:lstStyle/>
          <a:p>
            <a:r>
              <a:rPr lang="en-US" b="1" dirty="0"/>
              <a:t>Near-Term Work-Around</a:t>
            </a:r>
          </a:p>
        </p:txBody>
      </p:sp>
      <p:sp>
        <p:nvSpPr>
          <p:cNvPr id="3" name="Content Placeholder 2"/>
          <p:cNvSpPr>
            <a:spLocks noGrp="1"/>
          </p:cNvSpPr>
          <p:nvPr>
            <p:ph idx="1"/>
          </p:nvPr>
        </p:nvSpPr>
        <p:spPr>
          <a:xfrm>
            <a:off x="457200" y="1600200"/>
            <a:ext cx="8382000" cy="4525963"/>
          </a:xfrm>
        </p:spPr>
        <p:txBody>
          <a:bodyPr>
            <a:noAutofit/>
          </a:bodyPr>
          <a:lstStyle/>
          <a:p>
            <a:r>
              <a:rPr lang="en-US" sz="2400" dirty="0"/>
              <a:t>The early-season Coach check-in process will be altered</a:t>
            </a:r>
          </a:p>
          <a:p>
            <a:pPr lvl="1"/>
            <a:r>
              <a:rPr lang="en-US" sz="2000" dirty="0"/>
              <a:t>Primary goal:  Ensure all Coaches have had background and CORI checks</a:t>
            </a:r>
          </a:p>
          <a:p>
            <a:pPr lvl="1"/>
            <a:endParaRPr lang="en-US" sz="2000" dirty="0"/>
          </a:p>
          <a:p>
            <a:r>
              <a:rPr lang="en-US" sz="2400" dirty="0"/>
              <a:t>The Process:</a:t>
            </a:r>
          </a:p>
          <a:p>
            <a:pPr lvl="1"/>
            <a:r>
              <a:rPr lang="en-US" sz="2000" dirty="0"/>
              <a:t>Bring your ID, or a picture of your ID on your phone, to the game</a:t>
            </a:r>
          </a:p>
          <a:p>
            <a:pPr lvl="1"/>
            <a:r>
              <a:rPr lang="en-US" sz="2000" dirty="0"/>
              <a:t>Ensure your name is on the Roster</a:t>
            </a:r>
          </a:p>
          <a:p>
            <a:pPr lvl="1"/>
            <a:r>
              <a:rPr lang="en-US" sz="2000" dirty="0"/>
              <a:t>The Ref will check your ID and make sure you are on the Roster</a:t>
            </a:r>
          </a:p>
          <a:p>
            <a:pPr lvl="1"/>
            <a:endParaRPr lang="en-US" sz="2000" dirty="0"/>
          </a:p>
          <a:p>
            <a:r>
              <a:rPr lang="en-US" sz="2400" dirty="0"/>
              <a:t>Issue with BAYS 3-Coach Limit on Rosters</a:t>
            </a:r>
          </a:p>
          <a:p>
            <a:pPr lvl="1"/>
            <a:r>
              <a:rPr lang="en-US" sz="2000" dirty="0"/>
              <a:t>You can bring ANY roster with your name on it</a:t>
            </a:r>
          </a:p>
          <a:p>
            <a:pPr lvl="1"/>
            <a:r>
              <a:rPr lang="en-US" sz="2000" dirty="0"/>
              <a:t>For teams with more than 4 coaches, place coaches who only coach one team on that roster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1" y="363096"/>
            <a:ext cx="1295400" cy="1116551"/>
          </a:xfrm>
          <a:prstGeom prst="rect">
            <a:avLst/>
          </a:prstGeom>
        </p:spPr>
      </p:pic>
    </p:spTree>
    <p:extLst>
      <p:ext uri="{BB962C8B-B14F-4D97-AF65-F5344CB8AC3E}">
        <p14:creationId xmlns:p14="http://schemas.microsoft.com/office/powerpoint/2010/main" val="2390320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6781799" cy="1143000"/>
          </a:xfrm>
        </p:spPr>
        <p:txBody>
          <a:bodyPr>
            <a:normAutofit fontScale="90000"/>
          </a:bodyPr>
          <a:lstStyle/>
          <a:p>
            <a:r>
              <a:rPr lang="en-US" b="1" dirty="0"/>
              <a:t>Thanks for Help with this Process</a:t>
            </a:r>
          </a:p>
        </p:txBody>
      </p:sp>
      <p:sp>
        <p:nvSpPr>
          <p:cNvPr id="3" name="Content Placeholder 2"/>
          <p:cNvSpPr>
            <a:spLocks noGrp="1"/>
          </p:cNvSpPr>
          <p:nvPr>
            <p:ph idx="1"/>
          </p:nvPr>
        </p:nvSpPr>
        <p:spPr>
          <a:xfrm>
            <a:off x="457199" y="1752600"/>
            <a:ext cx="8229600" cy="4525963"/>
          </a:xfrm>
        </p:spPr>
        <p:txBody>
          <a:bodyPr>
            <a:normAutofit fontScale="77500" lnSpcReduction="20000"/>
          </a:bodyPr>
          <a:lstStyle/>
          <a:p>
            <a:r>
              <a:rPr lang="en-US" dirty="0"/>
              <a:t>Keep in mind, these work-arounds are only for the first few weeks</a:t>
            </a:r>
          </a:p>
          <a:p>
            <a:endParaRPr lang="en-US" dirty="0"/>
          </a:p>
          <a:p>
            <a:r>
              <a:rPr lang="en-US" dirty="0"/>
              <a:t>Once the backlog is cleared up, the Credentials can be printed</a:t>
            </a:r>
          </a:p>
          <a:p>
            <a:pPr lvl="1"/>
            <a:r>
              <a:rPr lang="en-US" dirty="0"/>
              <a:t>You still need to complete the Concussion and Abuse Prevention Training!</a:t>
            </a:r>
          </a:p>
          <a:p>
            <a:endParaRPr lang="en-US" dirty="0"/>
          </a:p>
          <a:p>
            <a:r>
              <a:rPr lang="en-US" dirty="0"/>
              <a:t>Concussion training is is good for 2 years</a:t>
            </a:r>
          </a:p>
          <a:p>
            <a:endParaRPr lang="en-US" dirty="0"/>
          </a:p>
          <a:p>
            <a:r>
              <a:rPr lang="en-US" dirty="0"/>
              <a:t>Mary will contact you to check your IDs once the CORI papers can be printed</a:t>
            </a:r>
          </a:p>
          <a:p>
            <a:pPr lvl="1"/>
            <a:endParaRPr lang="en-US" dirty="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1" y="363096"/>
            <a:ext cx="1295400" cy="1116551"/>
          </a:xfrm>
          <a:prstGeom prst="rect">
            <a:avLst/>
          </a:prstGeom>
        </p:spPr>
      </p:pic>
    </p:spTree>
    <p:extLst>
      <p:ext uri="{BB962C8B-B14F-4D97-AF65-F5344CB8AC3E}">
        <p14:creationId xmlns:p14="http://schemas.microsoft.com/office/powerpoint/2010/main" val="1678970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Program Philosophy</a:t>
            </a:r>
          </a:p>
        </p:txBody>
      </p:sp>
      <p:sp>
        <p:nvSpPr>
          <p:cNvPr id="3" name="Content Placeholder 2"/>
          <p:cNvSpPr>
            <a:spLocks noGrp="1"/>
          </p:cNvSpPr>
          <p:nvPr>
            <p:ph idx="1"/>
          </p:nvPr>
        </p:nvSpPr>
        <p:spPr>
          <a:solidFill>
            <a:srgbClr val="FFFF00"/>
          </a:solidFill>
        </p:spPr>
        <p:txBody>
          <a:bodyPr>
            <a:normAutofit fontScale="92500" lnSpcReduction="20000"/>
          </a:bodyPr>
          <a:lstStyle/>
          <a:p>
            <a:pPr>
              <a:buNone/>
            </a:pPr>
            <a:r>
              <a:rPr lang="en-US" dirty="0"/>
              <a:t>We want every child: </a:t>
            </a:r>
          </a:p>
          <a:p>
            <a:r>
              <a:rPr lang="en-US" dirty="0"/>
              <a:t>to be </a:t>
            </a:r>
            <a:r>
              <a:rPr lang="en-US" u="sng" dirty="0"/>
              <a:t>physically active </a:t>
            </a:r>
            <a:r>
              <a:rPr lang="en-US" dirty="0"/>
              <a:t>and                                   </a:t>
            </a:r>
            <a:r>
              <a:rPr lang="en-US" b="1" u="sng" dirty="0"/>
              <a:t>have fun </a:t>
            </a:r>
            <a:r>
              <a:rPr lang="en-US" dirty="0"/>
              <a:t>playing the game    </a:t>
            </a:r>
            <a:r>
              <a:rPr lang="en-US" dirty="0" smtClean="0"/>
              <a:t>                                   of soccer</a:t>
            </a:r>
            <a:r>
              <a:rPr lang="en-US" dirty="0"/>
              <a:t>.</a:t>
            </a:r>
          </a:p>
          <a:p>
            <a:r>
              <a:rPr lang="en-US" dirty="0"/>
              <a:t>to develop a </a:t>
            </a:r>
            <a:r>
              <a:rPr lang="en-US" u="sng" dirty="0"/>
              <a:t>comfort level with the ball </a:t>
            </a:r>
            <a:r>
              <a:rPr lang="en-US" dirty="0"/>
              <a:t>at his/her feet (maximum touches)</a:t>
            </a:r>
          </a:p>
          <a:p>
            <a:r>
              <a:rPr lang="en-US" dirty="0"/>
              <a:t>to be allowed </a:t>
            </a:r>
            <a:r>
              <a:rPr lang="en-US" dirty="0" smtClean="0"/>
              <a:t>to </a:t>
            </a:r>
            <a:r>
              <a:rPr lang="en-US" u="sng" dirty="0" smtClean="0"/>
              <a:t>make </a:t>
            </a:r>
            <a:r>
              <a:rPr lang="en-US" u="sng" dirty="0"/>
              <a:t>decisions </a:t>
            </a:r>
            <a:r>
              <a:rPr lang="en-US" dirty="0"/>
              <a:t>with minimal instruction during the game segment (“stimulate rather than instruct”).</a:t>
            </a:r>
          </a:p>
          <a:p>
            <a:r>
              <a:rPr lang="en-US" dirty="0"/>
              <a:t>to learn </a:t>
            </a:r>
            <a:r>
              <a:rPr lang="en-US" u="sng" dirty="0"/>
              <a:t>basic positional sense </a:t>
            </a:r>
            <a:r>
              <a:rPr lang="en-US" dirty="0"/>
              <a:t>(covering space).</a:t>
            </a:r>
          </a:p>
          <a:p>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1" y="363096"/>
            <a:ext cx="1295400" cy="1116551"/>
          </a:xfrm>
          <a:prstGeom prst="rect">
            <a:avLst/>
          </a:prstGeom>
        </p:spPr>
      </p:pic>
      <p:sp>
        <p:nvSpPr>
          <p:cNvPr id="4" name="Oval 3"/>
          <p:cNvSpPr/>
          <p:nvPr/>
        </p:nvSpPr>
        <p:spPr>
          <a:xfrm>
            <a:off x="5105400" y="1295400"/>
            <a:ext cx="31242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are we trying to accomplish here?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a:t>
            </a:r>
            <a:r>
              <a:rPr lang="en-US" b="1" dirty="0" smtClean="0"/>
              <a:t>The Foundation</a:t>
            </a:r>
            <a:endParaRPr lang="en-US" b="1" dirty="0"/>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87907" y="1601040"/>
            <a:ext cx="4084093" cy="4525963"/>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1" y="363096"/>
            <a:ext cx="1295400" cy="1116551"/>
          </a:xfrm>
          <a:prstGeom prst="rect">
            <a:avLst/>
          </a:prstGeom>
        </p:spPr>
      </p:pic>
      <p:sp>
        <p:nvSpPr>
          <p:cNvPr id="9" name="Oval 8"/>
          <p:cNvSpPr/>
          <p:nvPr/>
        </p:nvSpPr>
        <p:spPr>
          <a:xfrm>
            <a:off x="910735" y="4755403"/>
            <a:ext cx="3200400" cy="137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 B, C’s</a:t>
            </a:r>
          </a:p>
          <a:p>
            <a:pPr algn="ctr"/>
            <a:r>
              <a:rPr lang="en-US" dirty="0" smtClean="0">
                <a:solidFill>
                  <a:schemeClr val="tx1"/>
                </a:solidFill>
              </a:rPr>
              <a:t>before </a:t>
            </a:r>
          </a:p>
          <a:p>
            <a:pPr algn="ctr"/>
            <a:r>
              <a:rPr lang="en-US" dirty="0" smtClean="0">
                <a:solidFill>
                  <a:schemeClr val="tx1"/>
                </a:solidFill>
              </a:rPr>
              <a:t>Reading and writing</a:t>
            </a:r>
            <a:endParaRPr lang="en-US" dirty="0">
              <a:solidFill>
                <a:schemeClr val="tx1"/>
              </a:solidFill>
            </a:endParaRPr>
          </a:p>
        </p:txBody>
      </p:sp>
      <p:pic>
        <p:nvPicPr>
          <p:cNvPr id="14" name="Content Placeholder 13"/>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572000" y="1601040"/>
            <a:ext cx="4232275" cy="4525963"/>
          </a:xfrm>
        </p:spPr>
      </p:pic>
    </p:spTree>
    <p:extLst>
      <p:ext uri="{BB962C8B-B14F-4D97-AF65-F5344CB8AC3E}">
        <p14:creationId xmlns:p14="http://schemas.microsoft.com/office/powerpoint/2010/main" val="3591706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a:t>
            </a:r>
            <a:r>
              <a:rPr lang="en-US" b="1" dirty="0" smtClean="0"/>
              <a:t>Foundational Skills</a:t>
            </a:r>
            <a:endParaRPr lang="en-US"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1" y="363096"/>
            <a:ext cx="1295400" cy="1116551"/>
          </a:xfrm>
          <a:prstGeom prst="rect">
            <a:avLst/>
          </a:prstGeom>
        </p:spPr>
      </p:pic>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600201"/>
            <a:ext cx="4038600" cy="4343399"/>
          </a:xfrm>
        </p:spPr>
      </p:pic>
      <p:sp>
        <p:nvSpPr>
          <p:cNvPr id="6" name="Content Placeholder 5"/>
          <p:cNvSpPr>
            <a:spLocks noGrp="1"/>
          </p:cNvSpPr>
          <p:nvPr>
            <p:ph sz="half" idx="2"/>
          </p:nvPr>
        </p:nvSpPr>
        <p:spPr/>
        <p:txBody>
          <a:bodyPr/>
          <a:lstStyle/>
          <a:p>
            <a:pPr marL="0" indent="0">
              <a:buNone/>
            </a:pPr>
            <a:r>
              <a:rPr lang="en-US" b="1" dirty="0" smtClean="0"/>
              <a:t>Things kids can learn:</a:t>
            </a:r>
          </a:p>
          <a:p>
            <a:pPr marL="0" indent="0">
              <a:buNone/>
            </a:pPr>
            <a:endParaRPr lang="en-US" b="1" dirty="0" smtClean="0"/>
          </a:p>
          <a:p>
            <a:pPr marL="457200" indent="-457200">
              <a:buFont typeface="+mj-lt"/>
              <a:buAutoNum type="arabicPeriod"/>
            </a:pPr>
            <a:r>
              <a:rPr lang="en-US" sz="2000" b="1" dirty="0" smtClean="0"/>
              <a:t>Stopping and Starting</a:t>
            </a:r>
          </a:p>
          <a:p>
            <a:pPr marL="457200" indent="-457200">
              <a:buFont typeface="+mj-lt"/>
              <a:buAutoNum type="arabicPeriod"/>
            </a:pPr>
            <a:r>
              <a:rPr lang="en-US" sz="2000" b="1" dirty="0" smtClean="0"/>
              <a:t>Changing direction at different angles</a:t>
            </a:r>
          </a:p>
          <a:p>
            <a:pPr marL="457200" indent="-457200">
              <a:buFont typeface="+mj-lt"/>
              <a:buAutoNum type="arabicPeriod"/>
            </a:pPr>
            <a:r>
              <a:rPr lang="en-US" sz="2000" b="1" dirty="0" smtClean="0"/>
              <a:t>Using both feet</a:t>
            </a:r>
          </a:p>
          <a:p>
            <a:pPr marL="457200" indent="-457200">
              <a:buFont typeface="+mj-lt"/>
              <a:buAutoNum type="arabicPeriod"/>
            </a:pPr>
            <a:r>
              <a:rPr lang="en-US" sz="2000" b="1" dirty="0" smtClean="0"/>
              <a:t>Pulling the ball back with the sole of the foot</a:t>
            </a:r>
          </a:p>
          <a:p>
            <a:pPr marL="457200" indent="-457200">
              <a:buFont typeface="+mj-lt"/>
              <a:buAutoNum type="arabicPeriod"/>
            </a:pPr>
            <a:r>
              <a:rPr lang="en-US" sz="2000" b="1" dirty="0" smtClean="0"/>
              <a:t>Cutting and turning with the ball</a:t>
            </a:r>
            <a:endParaRPr lang="en-US" sz="2000" b="1" dirty="0"/>
          </a:p>
        </p:txBody>
      </p:sp>
    </p:spTree>
    <p:extLst>
      <p:ext uri="{BB962C8B-B14F-4D97-AF65-F5344CB8AC3E}">
        <p14:creationId xmlns:p14="http://schemas.microsoft.com/office/powerpoint/2010/main" val="1648570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   Coach like Steve!</a:t>
            </a:r>
            <a:endParaRPr lang="en-US" b="1" dirty="0"/>
          </a:p>
        </p:txBody>
      </p:sp>
      <p:sp>
        <p:nvSpPr>
          <p:cNvPr id="5" name="Content Placeholder 4"/>
          <p:cNvSpPr>
            <a:spLocks noGrp="1"/>
          </p:cNvSpPr>
          <p:nvPr>
            <p:ph sz="half" idx="1"/>
          </p:nvPr>
        </p:nvSpPr>
        <p:spPr>
          <a:xfrm>
            <a:off x="457200" y="1752600"/>
            <a:ext cx="5105400" cy="4525963"/>
          </a:xfrm>
        </p:spPr>
        <p:txBody>
          <a:bodyPr>
            <a:normAutofit/>
          </a:bodyPr>
          <a:lstStyle/>
          <a:p>
            <a:pPr marL="0" indent="0">
              <a:buNone/>
            </a:pPr>
            <a:r>
              <a:rPr lang="en-US" b="1" dirty="0" smtClean="0">
                <a:solidFill>
                  <a:srgbClr val="002060"/>
                </a:solidFill>
              </a:rPr>
              <a:t>“Guided Discovery”</a:t>
            </a:r>
            <a:endParaRPr lang="en-US" b="1" dirty="0">
              <a:solidFill>
                <a:srgbClr val="002060"/>
              </a:solidFill>
            </a:endParaRPr>
          </a:p>
          <a:p>
            <a:r>
              <a:rPr lang="en-US" dirty="0">
                <a:solidFill>
                  <a:srgbClr val="002060"/>
                </a:solidFill>
              </a:rPr>
              <a:t>Pose questions</a:t>
            </a:r>
          </a:p>
          <a:p>
            <a:r>
              <a:rPr lang="en-US" dirty="0">
                <a:solidFill>
                  <a:srgbClr val="002060"/>
                </a:solidFill>
              </a:rPr>
              <a:t>Lead them to the answer, don’t provide the answer</a:t>
            </a:r>
          </a:p>
          <a:p>
            <a:endParaRPr lang="en-US" dirty="0">
              <a:solidFill>
                <a:srgbClr val="002060"/>
              </a:solidFill>
            </a:endParaRPr>
          </a:p>
          <a:p>
            <a:pPr marL="0" indent="0">
              <a:buNone/>
            </a:pPr>
            <a:r>
              <a:rPr lang="en-US" b="1" dirty="0">
                <a:solidFill>
                  <a:srgbClr val="002060"/>
                </a:solidFill>
              </a:rPr>
              <a:t>Can the Lessons of </a:t>
            </a:r>
            <a:r>
              <a:rPr lang="en-US" b="1" i="1" dirty="0">
                <a:solidFill>
                  <a:srgbClr val="002060"/>
                </a:solidFill>
              </a:rPr>
              <a:t>Blue’s Clues</a:t>
            </a:r>
            <a:r>
              <a:rPr lang="en-US" b="1" dirty="0">
                <a:solidFill>
                  <a:srgbClr val="002060"/>
                </a:solidFill>
              </a:rPr>
              <a:t> Make you a Better Coach? </a:t>
            </a:r>
          </a:p>
          <a:p>
            <a:pPr marL="457200" lvl="1" indent="0">
              <a:buNone/>
            </a:pPr>
            <a:endParaRPr lang="en-US" sz="3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593" y="301087"/>
            <a:ext cx="1277007" cy="1116551"/>
          </a:xfrm>
          <a:prstGeom prst="rect">
            <a:avLst/>
          </a:prstGeo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41963" y="1752600"/>
            <a:ext cx="3276600" cy="3657599"/>
          </a:xfrm>
        </p:spPr>
      </p:pic>
      <p:sp>
        <p:nvSpPr>
          <p:cNvPr id="3" name="Oval 2"/>
          <p:cNvSpPr/>
          <p:nvPr/>
        </p:nvSpPr>
        <p:spPr>
          <a:xfrm>
            <a:off x="228600" y="3733800"/>
            <a:ext cx="5105400" cy="19812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210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2200</TotalTime>
  <Words>1390</Words>
  <Application>Microsoft Office PowerPoint</Application>
  <PresentationFormat>On-screen Show (4:3)</PresentationFormat>
  <Paragraphs>382</Paragraphs>
  <Slides>26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Candara</vt:lpstr>
      <vt:lpstr>Tahoma</vt:lpstr>
      <vt:lpstr>Office Theme</vt:lpstr>
      <vt:lpstr>  </vt:lpstr>
      <vt:lpstr>New Adult Registration  Process for Fall 2019</vt:lpstr>
      <vt:lpstr>Challenges and Work-Arounds</vt:lpstr>
      <vt:lpstr>Near-Term Work-Around</vt:lpstr>
      <vt:lpstr>Thanks for Help with this Process</vt:lpstr>
      <vt:lpstr>  Program Philosophy</vt:lpstr>
      <vt:lpstr>  The Foundation</vt:lpstr>
      <vt:lpstr>  Foundational Skills</vt:lpstr>
      <vt:lpstr>   Coach like Steve!</vt:lpstr>
      <vt:lpstr>  A Case for Repetition</vt:lpstr>
      <vt:lpstr>Sample Activity</vt:lpstr>
      <vt:lpstr>Coaches To-Do List</vt:lpstr>
      <vt:lpstr>  Diamond Parking</vt:lpstr>
      <vt:lpstr>  Diamond Layout</vt:lpstr>
      <vt:lpstr>            Kindergarten Program Overview</vt:lpstr>
      <vt:lpstr>Dual Field Concept</vt:lpstr>
      <vt:lpstr>          Kindergarten Game Format</vt:lpstr>
      <vt:lpstr>Kindergarten Rules</vt:lpstr>
      <vt:lpstr>      1st and 2nd Grade Program Overview</vt:lpstr>
      <vt:lpstr>         1st and 2nd Grade    Game Format</vt:lpstr>
      <vt:lpstr>Why 3v3 to 4 Goals?</vt:lpstr>
      <vt:lpstr>            1st and 2nd grade basic rules</vt:lpstr>
      <vt:lpstr>The Great Pianist</vt:lpstr>
      <vt:lpstr>              TOPS- The Outreach Program                        for Soccer </vt:lpstr>
      <vt:lpstr> Upcoming Events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Lexington United</dc:title>
  <dc:creator>Brendan Donahue</dc:creator>
  <cp:lastModifiedBy>Brendan Donahue</cp:lastModifiedBy>
  <cp:revision>52</cp:revision>
  <dcterms:created xsi:type="dcterms:W3CDTF">2013-03-01T03:41:24Z</dcterms:created>
  <dcterms:modified xsi:type="dcterms:W3CDTF">2019-08-28T22:57:58Z</dcterms:modified>
</cp:coreProperties>
</file>