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30" r:id="rId2"/>
    <p:sldId id="362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319" r:id="rId11"/>
    <p:sldId id="337" r:id="rId12"/>
    <p:sldId id="264" r:id="rId13"/>
    <p:sldId id="338" r:id="rId14"/>
    <p:sldId id="286" r:id="rId15"/>
    <p:sldId id="297" r:id="rId16"/>
    <p:sldId id="359" r:id="rId17"/>
    <p:sldId id="303" r:id="rId18"/>
    <p:sldId id="304" r:id="rId19"/>
    <p:sldId id="336" r:id="rId20"/>
    <p:sldId id="329" r:id="rId21"/>
    <p:sldId id="360" r:id="rId22"/>
    <p:sldId id="288" r:id="rId23"/>
    <p:sldId id="335" r:id="rId24"/>
    <p:sldId id="333" r:id="rId25"/>
    <p:sldId id="334" r:id="rId26"/>
    <p:sldId id="349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7" r:id="rId35"/>
    <p:sldId id="348" r:id="rId36"/>
    <p:sldId id="350" r:id="rId37"/>
    <p:sldId id="351" r:id="rId38"/>
    <p:sldId id="361" r:id="rId39"/>
    <p:sldId id="352" r:id="rId40"/>
    <p:sldId id="353" r:id="rId41"/>
    <p:sldId id="354" r:id="rId42"/>
    <p:sldId id="355" r:id="rId43"/>
    <p:sldId id="356" r:id="rId44"/>
    <p:sldId id="357" r:id="rId45"/>
    <p:sldId id="346" r:id="rId46"/>
    <p:sldId id="331" r:id="rId47"/>
    <p:sldId id="306" r:id="rId48"/>
    <p:sldId id="269" r:id="rId49"/>
    <p:sldId id="328" r:id="rId50"/>
    <p:sldId id="292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76" autoAdjust="0"/>
  </p:normalViewPr>
  <p:slideViewPr>
    <p:cSldViewPr>
      <p:cViewPr varScale="1">
        <p:scale>
          <a:sx n="45" d="100"/>
          <a:sy n="45" d="100"/>
        </p:scale>
        <p:origin x="1411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31DEB4-9C1A-411D-90DD-91556FF9E681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D8F45F3D-6194-4C12-8522-E35659E6ECA5}">
      <dgm:prSet phldrT="[Text]" custT="1"/>
      <dgm:spPr>
        <a:solidFill>
          <a:schemeClr val="accent2"/>
        </a:solidFill>
      </dgm:spPr>
      <dgm:t>
        <a:bodyPr/>
        <a:lstStyle/>
        <a:p>
          <a:endParaRPr lang="en-US" sz="4000" dirty="0" smtClean="0"/>
        </a:p>
        <a:p>
          <a:r>
            <a:rPr lang="en-US" sz="4000" dirty="0" smtClean="0"/>
            <a:t>L3</a:t>
          </a:r>
          <a:endParaRPr lang="en-US" sz="4000" dirty="0"/>
        </a:p>
      </dgm:t>
    </dgm:pt>
    <dgm:pt modelId="{E82B1AA8-BD8B-4A4D-A62D-2A4D287CF600}" type="parTrans" cxnId="{B81CA4D0-596B-4143-9DE0-5397EBE33031}">
      <dgm:prSet/>
      <dgm:spPr/>
      <dgm:t>
        <a:bodyPr/>
        <a:lstStyle/>
        <a:p>
          <a:endParaRPr lang="en-US"/>
        </a:p>
      </dgm:t>
    </dgm:pt>
    <dgm:pt modelId="{D847B3F2-C7F5-4E4F-B696-41E9ACB8C726}" type="sibTrans" cxnId="{B81CA4D0-596B-4143-9DE0-5397EBE33031}">
      <dgm:prSet/>
      <dgm:spPr/>
      <dgm:t>
        <a:bodyPr/>
        <a:lstStyle/>
        <a:p>
          <a:endParaRPr lang="en-US"/>
        </a:p>
      </dgm:t>
    </dgm:pt>
    <dgm:pt modelId="{AC73AC98-C77D-445B-ABB7-BCC284E8FBA6}">
      <dgm:prSet phldrT="[Text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n-US" sz="4000" dirty="0" smtClean="0"/>
            <a:t>Level 2</a:t>
          </a:r>
          <a:endParaRPr lang="en-US" sz="4000" dirty="0"/>
        </a:p>
      </dgm:t>
    </dgm:pt>
    <dgm:pt modelId="{8F7CF3B2-3397-4E8B-9332-8D1B3EFA7817}" type="parTrans" cxnId="{2C9546A4-9627-4150-9E61-9BEA8A4C2505}">
      <dgm:prSet/>
      <dgm:spPr/>
      <dgm:t>
        <a:bodyPr/>
        <a:lstStyle/>
        <a:p>
          <a:endParaRPr lang="en-US"/>
        </a:p>
      </dgm:t>
    </dgm:pt>
    <dgm:pt modelId="{59A52932-CAE3-4BB0-8A6D-8443360A4EE4}" type="sibTrans" cxnId="{2C9546A4-9627-4150-9E61-9BEA8A4C2505}">
      <dgm:prSet/>
      <dgm:spPr/>
      <dgm:t>
        <a:bodyPr/>
        <a:lstStyle/>
        <a:p>
          <a:endParaRPr lang="en-US"/>
        </a:p>
      </dgm:t>
    </dgm:pt>
    <dgm:pt modelId="{61FD3CAD-9CD7-4AB0-9E51-C2D10FDA23F2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smtClean="0"/>
            <a:t>Level 1</a:t>
          </a:r>
          <a:endParaRPr lang="en-US" dirty="0"/>
        </a:p>
      </dgm:t>
    </dgm:pt>
    <dgm:pt modelId="{EC7E21CC-93CA-40CA-83C2-AD14AB747F24}" type="parTrans" cxnId="{16244EC5-5849-4B2C-98B5-227972978C9A}">
      <dgm:prSet/>
      <dgm:spPr/>
      <dgm:t>
        <a:bodyPr/>
        <a:lstStyle/>
        <a:p>
          <a:endParaRPr lang="en-US"/>
        </a:p>
      </dgm:t>
    </dgm:pt>
    <dgm:pt modelId="{1D84BE4F-7318-4E89-A71C-26805A3CC2D0}" type="sibTrans" cxnId="{16244EC5-5849-4B2C-98B5-227972978C9A}">
      <dgm:prSet/>
      <dgm:spPr/>
      <dgm:t>
        <a:bodyPr/>
        <a:lstStyle/>
        <a:p>
          <a:endParaRPr lang="en-US"/>
        </a:p>
      </dgm:t>
    </dgm:pt>
    <dgm:pt modelId="{534C67BD-2D34-400D-9E05-59D8283DA4D9}" type="pres">
      <dgm:prSet presAssocID="{7E31DEB4-9C1A-411D-90DD-91556FF9E681}" presName="Name0" presStyleCnt="0">
        <dgm:presLayoutVars>
          <dgm:dir/>
          <dgm:animLvl val="lvl"/>
          <dgm:resizeHandles val="exact"/>
        </dgm:presLayoutVars>
      </dgm:prSet>
      <dgm:spPr/>
    </dgm:pt>
    <dgm:pt modelId="{C5E2F4FB-66B1-4E02-A958-394CBD7B1860}" type="pres">
      <dgm:prSet presAssocID="{D8F45F3D-6194-4C12-8522-E35659E6ECA5}" presName="Name8" presStyleCnt="0"/>
      <dgm:spPr/>
    </dgm:pt>
    <dgm:pt modelId="{BB457491-9AB3-479B-B06F-3D1C522AE31E}" type="pres">
      <dgm:prSet presAssocID="{D8F45F3D-6194-4C12-8522-E35659E6ECA5}" presName="level" presStyleLbl="node1" presStyleIdx="0" presStyleCnt="3" custScaleX="101033" custScaleY="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3C70DE-1461-4505-AF65-F4F5F01BBA49}" type="pres">
      <dgm:prSet presAssocID="{D8F45F3D-6194-4C12-8522-E35659E6ECA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A5837-7FCB-4E78-9643-65F76A1B28FE}" type="pres">
      <dgm:prSet presAssocID="{AC73AC98-C77D-445B-ABB7-BCC284E8FBA6}" presName="Name8" presStyleCnt="0"/>
      <dgm:spPr/>
    </dgm:pt>
    <dgm:pt modelId="{10CF8088-B1C6-4C34-BA9C-D951F8584384}" type="pres">
      <dgm:prSet presAssocID="{AC73AC98-C77D-445B-ABB7-BCC284E8FBA6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21139-471A-4451-A8E1-EA13C085BFA3}" type="pres">
      <dgm:prSet presAssocID="{AC73AC98-C77D-445B-ABB7-BCC284E8FBA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54044-BE8A-43C9-BFA5-282443770D16}" type="pres">
      <dgm:prSet presAssocID="{61FD3CAD-9CD7-4AB0-9E51-C2D10FDA23F2}" presName="Name8" presStyleCnt="0"/>
      <dgm:spPr/>
    </dgm:pt>
    <dgm:pt modelId="{19588B9A-F7C3-4606-B31B-7260A9A3969C}" type="pres">
      <dgm:prSet presAssocID="{61FD3CAD-9CD7-4AB0-9E51-C2D10FDA23F2}" presName="level" presStyleLbl="node1" presStyleIdx="2" presStyleCnt="3" custLinFactNeighborX="-820" custLinFactNeighborY="264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74413C-AA89-442B-BCA0-2BFE5815A37D}" type="pres">
      <dgm:prSet presAssocID="{61FD3CAD-9CD7-4AB0-9E51-C2D10FDA23F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9F2978-2D04-4CF7-8B3B-A3D99BF3DC82}" type="presOf" srcId="{D8F45F3D-6194-4C12-8522-E35659E6ECA5}" destId="{4E3C70DE-1461-4505-AF65-F4F5F01BBA49}" srcOrd="1" destOrd="0" presId="urn:microsoft.com/office/officeart/2005/8/layout/pyramid1"/>
    <dgm:cxn modelId="{28C24240-5422-4197-AF43-AC64F3C9CBEB}" type="presOf" srcId="{7E31DEB4-9C1A-411D-90DD-91556FF9E681}" destId="{534C67BD-2D34-400D-9E05-59D8283DA4D9}" srcOrd="0" destOrd="0" presId="urn:microsoft.com/office/officeart/2005/8/layout/pyramid1"/>
    <dgm:cxn modelId="{16244EC5-5849-4B2C-98B5-227972978C9A}" srcId="{7E31DEB4-9C1A-411D-90DD-91556FF9E681}" destId="{61FD3CAD-9CD7-4AB0-9E51-C2D10FDA23F2}" srcOrd="2" destOrd="0" parTransId="{EC7E21CC-93CA-40CA-83C2-AD14AB747F24}" sibTransId="{1D84BE4F-7318-4E89-A71C-26805A3CC2D0}"/>
    <dgm:cxn modelId="{2C9546A4-9627-4150-9E61-9BEA8A4C2505}" srcId="{7E31DEB4-9C1A-411D-90DD-91556FF9E681}" destId="{AC73AC98-C77D-445B-ABB7-BCC284E8FBA6}" srcOrd="1" destOrd="0" parTransId="{8F7CF3B2-3397-4E8B-9332-8D1B3EFA7817}" sibTransId="{59A52932-CAE3-4BB0-8A6D-8443360A4EE4}"/>
    <dgm:cxn modelId="{FC6E5B67-4542-4F8D-921D-734FA69BD0A6}" type="presOf" srcId="{D8F45F3D-6194-4C12-8522-E35659E6ECA5}" destId="{BB457491-9AB3-479B-B06F-3D1C522AE31E}" srcOrd="0" destOrd="0" presId="urn:microsoft.com/office/officeart/2005/8/layout/pyramid1"/>
    <dgm:cxn modelId="{B81CA4D0-596B-4143-9DE0-5397EBE33031}" srcId="{7E31DEB4-9C1A-411D-90DD-91556FF9E681}" destId="{D8F45F3D-6194-4C12-8522-E35659E6ECA5}" srcOrd="0" destOrd="0" parTransId="{E82B1AA8-BD8B-4A4D-A62D-2A4D287CF600}" sibTransId="{D847B3F2-C7F5-4E4F-B696-41E9ACB8C726}"/>
    <dgm:cxn modelId="{8B3DF32F-835A-4721-9409-18ECB50BF975}" type="presOf" srcId="{61FD3CAD-9CD7-4AB0-9E51-C2D10FDA23F2}" destId="{2374413C-AA89-442B-BCA0-2BFE5815A37D}" srcOrd="1" destOrd="0" presId="urn:microsoft.com/office/officeart/2005/8/layout/pyramid1"/>
    <dgm:cxn modelId="{71E10A3C-5F28-4D27-9F3A-32B2D654D2D4}" type="presOf" srcId="{AC73AC98-C77D-445B-ABB7-BCC284E8FBA6}" destId="{F9D21139-471A-4451-A8E1-EA13C085BFA3}" srcOrd="1" destOrd="0" presId="urn:microsoft.com/office/officeart/2005/8/layout/pyramid1"/>
    <dgm:cxn modelId="{D2533E32-2E41-47C5-B711-B0FA6070454A}" type="presOf" srcId="{AC73AC98-C77D-445B-ABB7-BCC284E8FBA6}" destId="{10CF8088-B1C6-4C34-BA9C-D951F8584384}" srcOrd="0" destOrd="0" presId="urn:microsoft.com/office/officeart/2005/8/layout/pyramid1"/>
    <dgm:cxn modelId="{2A1E058A-460F-4F8D-A961-A551DF2BCEAD}" type="presOf" srcId="{61FD3CAD-9CD7-4AB0-9E51-C2D10FDA23F2}" destId="{19588B9A-F7C3-4606-B31B-7260A9A3969C}" srcOrd="0" destOrd="0" presId="urn:microsoft.com/office/officeart/2005/8/layout/pyramid1"/>
    <dgm:cxn modelId="{1B6E026F-5003-4F72-B5C3-C6BF1D163F03}" type="presParOf" srcId="{534C67BD-2D34-400D-9E05-59D8283DA4D9}" destId="{C5E2F4FB-66B1-4E02-A958-394CBD7B1860}" srcOrd="0" destOrd="0" presId="urn:microsoft.com/office/officeart/2005/8/layout/pyramid1"/>
    <dgm:cxn modelId="{3EFEF14C-1A84-44BF-A462-3CC0224C21CF}" type="presParOf" srcId="{C5E2F4FB-66B1-4E02-A958-394CBD7B1860}" destId="{BB457491-9AB3-479B-B06F-3D1C522AE31E}" srcOrd="0" destOrd="0" presId="urn:microsoft.com/office/officeart/2005/8/layout/pyramid1"/>
    <dgm:cxn modelId="{3B2DB642-96F0-4ACB-AA99-0A000AB5E8F0}" type="presParOf" srcId="{C5E2F4FB-66B1-4E02-A958-394CBD7B1860}" destId="{4E3C70DE-1461-4505-AF65-F4F5F01BBA49}" srcOrd="1" destOrd="0" presId="urn:microsoft.com/office/officeart/2005/8/layout/pyramid1"/>
    <dgm:cxn modelId="{19290A06-F6C5-41E6-9A8F-6DE149C866A4}" type="presParOf" srcId="{534C67BD-2D34-400D-9E05-59D8283DA4D9}" destId="{2C2A5837-7FCB-4E78-9643-65F76A1B28FE}" srcOrd="1" destOrd="0" presId="urn:microsoft.com/office/officeart/2005/8/layout/pyramid1"/>
    <dgm:cxn modelId="{1A5799F0-CC58-4DE2-B957-BF7102BDA24E}" type="presParOf" srcId="{2C2A5837-7FCB-4E78-9643-65F76A1B28FE}" destId="{10CF8088-B1C6-4C34-BA9C-D951F8584384}" srcOrd="0" destOrd="0" presId="urn:microsoft.com/office/officeart/2005/8/layout/pyramid1"/>
    <dgm:cxn modelId="{6C9F56BA-8433-45D7-9256-267940F2E04F}" type="presParOf" srcId="{2C2A5837-7FCB-4E78-9643-65F76A1B28FE}" destId="{F9D21139-471A-4451-A8E1-EA13C085BFA3}" srcOrd="1" destOrd="0" presId="urn:microsoft.com/office/officeart/2005/8/layout/pyramid1"/>
    <dgm:cxn modelId="{F13159CA-143D-4D8E-A812-F7FD51B4C441}" type="presParOf" srcId="{534C67BD-2D34-400D-9E05-59D8283DA4D9}" destId="{1AD54044-BE8A-43C9-BFA5-282443770D16}" srcOrd="2" destOrd="0" presId="urn:microsoft.com/office/officeart/2005/8/layout/pyramid1"/>
    <dgm:cxn modelId="{7CA7EF45-3EC9-4A22-8EE8-0E1F92BB922F}" type="presParOf" srcId="{1AD54044-BE8A-43C9-BFA5-282443770D16}" destId="{19588B9A-F7C3-4606-B31B-7260A9A3969C}" srcOrd="0" destOrd="0" presId="urn:microsoft.com/office/officeart/2005/8/layout/pyramid1"/>
    <dgm:cxn modelId="{051DE64B-4349-4393-8E20-18FB10DF6DF2}" type="presParOf" srcId="{1AD54044-BE8A-43C9-BFA5-282443770D16}" destId="{2374413C-AA89-442B-BCA0-2BFE5815A37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57750B-A5B9-421B-91DA-6E1E720A755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D3D63-8AC0-47D0-A503-26C6A004AA04}" type="pres">
      <dgm:prSet presAssocID="{9057750B-A5B9-421B-91DA-6E1E720A75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81379E7-373C-4D06-9CDA-C300D557AC8B}" type="presOf" srcId="{9057750B-A5B9-421B-91DA-6E1E720A7552}" destId="{600D3D63-8AC0-47D0-A503-26C6A004AA0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57750B-A5B9-421B-91DA-6E1E720A755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D3D63-8AC0-47D0-A503-26C6A004AA04}" type="pres">
      <dgm:prSet presAssocID="{9057750B-A5B9-421B-91DA-6E1E720A75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8212E0A-0415-4802-82F6-40773F14F752}" type="presOf" srcId="{9057750B-A5B9-421B-91DA-6E1E720A7552}" destId="{600D3D63-8AC0-47D0-A503-26C6A004AA0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57750B-A5B9-421B-91DA-6E1E720A755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D3D63-8AC0-47D0-A503-26C6A004AA04}" type="pres">
      <dgm:prSet presAssocID="{9057750B-A5B9-421B-91DA-6E1E720A75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B2BE2F59-2706-43F5-B76A-36E738F467F2}" type="presOf" srcId="{9057750B-A5B9-421B-91DA-6E1E720A7552}" destId="{600D3D63-8AC0-47D0-A503-26C6A004AA0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57750B-A5B9-421B-91DA-6E1E720A755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D3D63-8AC0-47D0-A503-26C6A004AA04}" type="pres">
      <dgm:prSet presAssocID="{9057750B-A5B9-421B-91DA-6E1E720A75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061A0C5D-B516-4F8C-92A5-E489CD5ED054}" type="presOf" srcId="{9057750B-A5B9-421B-91DA-6E1E720A7552}" destId="{600D3D63-8AC0-47D0-A503-26C6A004AA0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57750B-A5B9-421B-91DA-6E1E720A755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0D3D63-8AC0-47D0-A503-26C6A004AA04}" type="pres">
      <dgm:prSet presAssocID="{9057750B-A5B9-421B-91DA-6E1E720A755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C2A0C3B6-0D2E-4366-84D9-385FEF7F2413}" type="presOf" srcId="{9057750B-A5B9-421B-91DA-6E1E720A7552}" destId="{600D3D63-8AC0-47D0-A503-26C6A004AA04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57491-9AB3-479B-B06F-3D1C522AE31E}">
      <dsp:nvSpPr>
        <dsp:cNvPr id="0" name=""/>
        <dsp:cNvSpPr/>
      </dsp:nvSpPr>
      <dsp:spPr>
        <a:xfrm>
          <a:off x="1162365" y="0"/>
          <a:ext cx="1180469" cy="1473200"/>
        </a:xfrm>
        <a:prstGeom prst="trapezoid">
          <a:avLst>
            <a:gd name="adj" fmla="val 49489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L3</a:t>
          </a:r>
          <a:endParaRPr lang="en-US" sz="4000" kern="1200" dirty="0"/>
        </a:p>
      </dsp:txBody>
      <dsp:txXfrm>
        <a:off x="1162365" y="0"/>
        <a:ext cx="1180469" cy="1473200"/>
      </dsp:txXfrm>
    </dsp:sp>
    <dsp:sp modelId="{10CF8088-B1C6-4C34-BA9C-D951F8584384}">
      <dsp:nvSpPr>
        <dsp:cNvPr id="0" name=""/>
        <dsp:cNvSpPr/>
      </dsp:nvSpPr>
      <dsp:spPr>
        <a:xfrm>
          <a:off x="584199" y="1473200"/>
          <a:ext cx="2336800" cy="1473200"/>
        </a:xfrm>
        <a:prstGeom prst="trapezoid">
          <a:avLst>
            <a:gd name="adj" fmla="val 39655"/>
          </a:avLst>
        </a:prstGeom>
        <a:solidFill>
          <a:schemeClr val="tx2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Level 2</a:t>
          </a:r>
          <a:endParaRPr lang="en-US" sz="4000" kern="1200" dirty="0"/>
        </a:p>
      </dsp:txBody>
      <dsp:txXfrm>
        <a:off x="993139" y="1473200"/>
        <a:ext cx="1518920" cy="1473200"/>
      </dsp:txXfrm>
    </dsp:sp>
    <dsp:sp modelId="{19588B9A-F7C3-4606-B31B-7260A9A3969C}">
      <dsp:nvSpPr>
        <dsp:cNvPr id="0" name=""/>
        <dsp:cNvSpPr/>
      </dsp:nvSpPr>
      <dsp:spPr>
        <a:xfrm>
          <a:off x="0" y="2946400"/>
          <a:ext cx="3505200" cy="1473200"/>
        </a:xfrm>
        <a:prstGeom prst="trapezoid">
          <a:avLst>
            <a:gd name="adj" fmla="val 39655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930" tIns="74930" rIns="74930" bIns="74930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 smtClean="0"/>
            <a:t>Level 1</a:t>
          </a:r>
          <a:endParaRPr lang="en-US" sz="5900" kern="1200" dirty="0"/>
        </a:p>
      </dsp:txBody>
      <dsp:txXfrm>
        <a:off x="613409" y="2946400"/>
        <a:ext cx="2278380" cy="1473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6ED056-5F61-4E10-BC65-24DF1571729E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905C7-C0D7-47F2-B834-2132798C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85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CCE6-DFE8-4DF6-99A0-BA70AC93E9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1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CCE6-DFE8-4DF6-99A0-BA70AC93E9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53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7CCE6-DFE8-4DF6-99A0-BA70AC93E9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27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905C7-C0D7-47F2-B834-2132798C13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49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905C7-C0D7-47F2-B834-2132798C138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88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905C7-C0D7-47F2-B834-2132798C138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75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C905C7-C0D7-47F2-B834-2132798C138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7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FA659-5566-47CA-9625-5BC1D697CAE6}" type="datetimeFigureOut">
              <a:rPr lang="en-US" smtClean="0"/>
              <a:pPr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AB597-A543-4BCC-8C16-5EBEABFEA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1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9.jpg"/><Relationship Id="rId4" Type="http://schemas.openxmlformats.org/officeDocument/2006/relationships/diagramLayout" Target="../diagrams/layout6.xml"/><Relationship Id="rId9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22313" y="2438399"/>
            <a:ext cx="7772400" cy="2895601"/>
          </a:xfrm>
        </p:spPr>
        <p:txBody>
          <a:bodyPr>
            <a:noAutofit/>
          </a:bodyPr>
          <a:lstStyle/>
          <a:p>
            <a:endParaRPr lang="en-US" sz="4400" b="1" dirty="0" smtClean="0">
              <a:solidFill>
                <a:schemeClr val="tx2"/>
              </a:solidFill>
            </a:endParaRPr>
          </a:p>
          <a:p>
            <a:endParaRPr lang="en-US" sz="4400" b="1" dirty="0" smtClean="0">
              <a:solidFill>
                <a:schemeClr val="tx2"/>
              </a:solidFill>
            </a:endParaRPr>
          </a:p>
          <a:p>
            <a:endParaRPr lang="en-US" sz="4400" b="1" dirty="0">
              <a:solidFill>
                <a:schemeClr val="tx2"/>
              </a:solidFill>
            </a:endParaRPr>
          </a:p>
          <a:p>
            <a:r>
              <a:rPr lang="en-US" sz="4400" b="1" dirty="0" smtClean="0">
                <a:solidFill>
                  <a:schemeClr val="tx2"/>
                </a:solidFill>
              </a:rPr>
              <a:t>									</a:t>
            </a:r>
          </a:p>
          <a:p>
            <a:endParaRPr lang="en-US" sz="4400" b="1" dirty="0">
              <a:solidFill>
                <a:schemeClr val="tx2"/>
              </a:solidFill>
            </a:endParaRPr>
          </a:p>
          <a:p>
            <a:endParaRPr lang="en-US" sz="4400" b="1" dirty="0" smtClean="0">
              <a:solidFill>
                <a:schemeClr val="tx2"/>
              </a:solidFill>
            </a:endParaRPr>
          </a:p>
          <a:p>
            <a:endParaRPr lang="en-US" sz="4400" b="1" dirty="0" smtClean="0">
              <a:solidFill>
                <a:schemeClr val="tx2"/>
              </a:solidFill>
            </a:endParaRPr>
          </a:p>
          <a:p>
            <a:endParaRPr lang="en-US" sz="4400" b="1" dirty="0">
              <a:solidFill>
                <a:schemeClr val="tx2"/>
              </a:solidFill>
            </a:endParaRPr>
          </a:p>
          <a:p>
            <a:r>
              <a:rPr lang="en-US" sz="4400" b="1" dirty="0" smtClean="0">
                <a:solidFill>
                  <a:schemeClr val="tx2"/>
                </a:solidFill>
              </a:rPr>
              <a:t>	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7239000" cy="144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2003424"/>
            <a:ext cx="46482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chemeClr val="bg1"/>
                </a:solidFill>
                <a:latin typeface="Candara" panose="020E0502030303020204" pitchFamily="34" charset="0"/>
              </a:rPr>
              <a:t>3</a:t>
            </a:r>
            <a:r>
              <a:rPr lang="en-US" sz="1900" b="1" baseline="30000" dirty="0">
                <a:solidFill>
                  <a:schemeClr val="bg1"/>
                </a:solidFill>
                <a:latin typeface="Candara" panose="020E0502030303020204" pitchFamily="34" charset="0"/>
              </a:rPr>
              <a:t>rd</a:t>
            </a:r>
            <a:r>
              <a:rPr lang="en-US" sz="1900" b="1" dirty="0">
                <a:solidFill>
                  <a:schemeClr val="bg1"/>
                </a:solidFill>
                <a:latin typeface="Candara" panose="020E0502030303020204" pitchFamily="34" charset="0"/>
              </a:rPr>
              <a:t> through 8</a:t>
            </a:r>
            <a:r>
              <a:rPr lang="en-US" sz="1900" b="1" baseline="30000" dirty="0">
                <a:solidFill>
                  <a:schemeClr val="bg1"/>
                </a:solidFill>
                <a:latin typeface="Candara" panose="020E0502030303020204" pitchFamily="34" charset="0"/>
              </a:rPr>
              <a:t>th</a:t>
            </a:r>
            <a:r>
              <a:rPr lang="en-US" sz="19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Grade</a:t>
            </a:r>
            <a:r>
              <a:rPr lang="en-US" sz="1900" b="1" dirty="0">
                <a:solidFill>
                  <a:schemeClr val="bg1"/>
                </a:solidFill>
                <a:latin typeface="Candara" panose="020E0502030303020204" pitchFamily="34" charset="0"/>
              </a:rPr>
              <a:t>  </a:t>
            </a:r>
            <a:r>
              <a:rPr lang="en-US" sz="19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1900" b="1" dirty="0">
                <a:solidFill>
                  <a:schemeClr val="bg1"/>
                </a:solidFill>
                <a:latin typeface="Candara" panose="020E0502030303020204" pitchFamily="34" charset="0"/>
              </a:rPr>
              <a:t>Coaches Meeting</a:t>
            </a:r>
            <a: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andara" panose="020E0502030303020204" pitchFamily="34" charset="0"/>
              </a:rPr>
            </a:br>
            <a:endParaRPr lang="en-US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4210774"/>
            <a:ext cx="6248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“When you work with young people, you are a difference maker, you’re a game changer.  Don’t ever underestimate the power of coaching.  You are there to inspire the kids.  The payback may not be immediate, but it’ll come later on in life”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438400"/>
            <a:ext cx="7239000" cy="35814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5087" y="4079227"/>
            <a:ext cx="69707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FF00"/>
                </a:solidFill>
              </a:rPr>
              <a:t>“When you work with young people, you are a difference maker, you’re a game changer.  Don’t ever underestimate the power of coaching.  You are there to inspire the kids.  The payback may not be immediate, but it’ll come later on in life”    </a:t>
            </a:r>
          </a:p>
        </p:txBody>
      </p:sp>
    </p:spTree>
    <p:extLst>
      <p:ext uri="{BB962C8B-B14F-4D97-AF65-F5344CB8AC3E}">
        <p14:creationId xmlns:p14="http://schemas.microsoft.com/office/powerpoint/2010/main" val="35003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  </a:t>
            </a:r>
            <a:r>
              <a:rPr lang="en-US" b="1" dirty="0" smtClean="0"/>
              <a:t>       Lexington United Soccer Club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600" b="1" i="1" dirty="0" smtClean="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4600" b="1" i="1" dirty="0">
                <a:solidFill>
                  <a:schemeClr val="accent1">
                    <a:lumMod val="75000"/>
                  </a:schemeClr>
                </a:solidFill>
              </a:rPr>
              <a:t>develop lifelong soccer players </a:t>
            </a:r>
            <a:r>
              <a:rPr lang="en-US" sz="4600" b="1" i="1" dirty="0" smtClean="0">
                <a:solidFill>
                  <a:schemeClr val="accent1">
                    <a:lumMod val="75000"/>
                  </a:schemeClr>
                </a:solidFill>
              </a:rPr>
              <a:t>among Lexington </a:t>
            </a:r>
            <a:r>
              <a:rPr lang="en-US" sz="4600" b="1" i="1" dirty="0">
                <a:solidFill>
                  <a:schemeClr val="accent1">
                    <a:lumMod val="75000"/>
                  </a:schemeClr>
                </a:solidFill>
              </a:rPr>
              <a:t>youth</a:t>
            </a:r>
            <a:r>
              <a:rPr lang="en-US" sz="4600" b="1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 algn="ctr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000" dirty="0"/>
              <a:t>To have fun playing</a:t>
            </a:r>
          </a:p>
          <a:p>
            <a:pPr lvl="0"/>
            <a:r>
              <a:rPr lang="en-US" sz="4000" dirty="0"/>
              <a:t>To build friendships</a:t>
            </a:r>
          </a:p>
          <a:p>
            <a:pPr lvl="0"/>
            <a:r>
              <a:rPr lang="en-US" sz="4000" dirty="0"/>
              <a:t>To instill the values of </a:t>
            </a:r>
          </a:p>
          <a:p>
            <a:pPr marL="0" lvl="0" indent="0">
              <a:buNone/>
            </a:pPr>
            <a:r>
              <a:rPr lang="en-US" sz="4000" dirty="0"/>
              <a:t>    sportsmanship and fair play</a:t>
            </a:r>
          </a:p>
          <a:p>
            <a:pPr lvl="0"/>
            <a:r>
              <a:rPr lang="en-US" sz="4000" dirty="0"/>
              <a:t>To be active and healthy </a:t>
            </a:r>
          </a:p>
          <a:p>
            <a:pPr lvl="0"/>
            <a:r>
              <a:rPr lang="en-US" sz="4000" dirty="0"/>
              <a:t>To acquire new </a:t>
            </a:r>
            <a:r>
              <a:rPr lang="en-US" sz="4000" dirty="0" smtClean="0"/>
              <a:t>soccer skills</a:t>
            </a:r>
            <a:endParaRPr lang="en-US" sz="4000" dirty="0"/>
          </a:p>
          <a:p>
            <a:pPr lvl="0"/>
            <a:r>
              <a:rPr lang="en-US" sz="4000" dirty="0"/>
              <a:t>To learn to deal with both success and failure</a:t>
            </a:r>
            <a:endParaRPr lang="en-US" sz="4000" b="1" i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259398"/>
            <a:ext cx="1295400" cy="11582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724400" y="2743200"/>
            <a:ext cx="36576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What are we trying to accomplish here?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695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Responsibilities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57200" y="1600200"/>
          <a:ext cx="38862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</a:rPr>
                        <a:t>The Coach’s                           Responsibilities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Be</a:t>
                      </a:r>
                      <a:r>
                        <a:rPr lang="en-US" sz="2800" b="1" baseline="0" dirty="0" smtClean="0"/>
                        <a:t> A Role Model</a:t>
                      </a:r>
                      <a:endParaRPr lang="en-US" sz="2800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Have Perspective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Prepare Training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Execute Training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Game Day Coaching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Manage</a:t>
                      </a:r>
                      <a:r>
                        <a:rPr lang="en-US" sz="2800" b="1" baseline="0" dirty="0" smtClean="0"/>
                        <a:t> Parents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Set Boundaries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24000" cy="1143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1"/>
            <a:ext cx="4191000" cy="47396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934200" y="3157611"/>
            <a:ext cx="2209800" cy="1212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Do your Best!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43400" y="5105400"/>
            <a:ext cx="2667000" cy="12033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</a:rPr>
              <a:t>Be a Great Teammate!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9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Be a Role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The </a:t>
            </a:r>
            <a:r>
              <a:rPr lang="en-US" b="1" dirty="0"/>
              <a:t>Positive Model</a:t>
            </a:r>
          </a:p>
          <a:p>
            <a:r>
              <a:rPr lang="en-US" dirty="0"/>
              <a:t>P</a:t>
            </a:r>
            <a:r>
              <a:rPr lang="en-US" dirty="0" smtClean="0"/>
              <a:t>unctual </a:t>
            </a:r>
            <a:endParaRPr lang="en-US" dirty="0"/>
          </a:p>
          <a:p>
            <a:r>
              <a:rPr lang="en-US" dirty="0" smtClean="0"/>
              <a:t>Prepared</a:t>
            </a:r>
          </a:p>
          <a:p>
            <a:r>
              <a:rPr lang="en-US" dirty="0" smtClean="0"/>
              <a:t>Perspective</a:t>
            </a:r>
            <a:endParaRPr lang="en-US" dirty="0"/>
          </a:p>
          <a:p>
            <a:r>
              <a:rPr lang="en-US" dirty="0" smtClean="0"/>
              <a:t>Composed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The Negative Model</a:t>
            </a:r>
          </a:p>
          <a:p>
            <a:r>
              <a:rPr lang="en-US" dirty="0" smtClean="0"/>
              <a:t>Tardy</a:t>
            </a:r>
          </a:p>
          <a:p>
            <a:r>
              <a:rPr lang="en-US" dirty="0" smtClean="0"/>
              <a:t>Unprepared </a:t>
            </a:r>
            <a:endParaRPr lang="en-US" dirty="0"/>
          </a:p>
          <a:p>
            <a:r>
              <a:rPr lang="en-US" dirty="0" smtClean="0"/>
              <a:t>Lacks Composure</a:t>
            </a:r>
            <a:endParaRPr lang="en-US" dirty="0"/>
          </a:p>
          <a:p>
            <a:pPr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24000" cy="1142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600200"/>
            <a:ext cx="4648200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   Perspective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3951"/>
            <a:ext cx="8229600" cy="440204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i="1" dirty="0" smtClean="0"/>
              <a:t>“</a:t>
            </a:r>
            <a:r>
              <a:rPr lang="en-US" b="1" i="1" dirty="0"/>
              <a:t>We want our kids to win, we want our kids to want to win, but there are no consequences for not winning.” </a:t>
            </a:r>
            <a:endParaRPr lang="en-US" b="1" i="1" dirty="0" smtClean="0"/>
          </a:p>
          <a:p>
            <a:pPr marL="0" indent="0">
              <a:buNone/>
            </a:pPr>
            <a:r>
              <a:rPr lang="en-US" sz="2400" b="1" dirty="0" smtClean="0"/>
              <a:t>	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 smtClean="0"/>
              <a:t>	Romeo Jozak, Ph.D</a:t>
            </a:r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400" b="1" dirty="0" smtClean="0"/>
              <a:t>  Croatian Football Federation</a:t>
            </a:r>
          </a:p>
          <a:p>
            <a:pPr marL="0" indent="0">
              <a:buNone/>
            </a:pPr>
            <a:r>
              <a:rPr lang="en-US" sz="2400" b="1" dirty="0" smtClean="0"/>
              <a:t>          Technical Director 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9"/>
            <a:ext cx="1524000" cy="1142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5535"/>
            <a:ext cx="4360333" cy="257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791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Zero Tolerance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447800" cy="12479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14800" y="1752600"/>
            <a:ext cx="4724400" cy="43735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/>
              <a:t>No one, except the players, is to speak to the referee during or after the game.  </a:t>
            </a:r>
          </a:p>
          <a:p>
            <a:pPr marL="0" indent="0">
              <a:buNone/>
            </a:pPr>
            <a:r>
              <a:rPr lang="en-US" i="1" dirty="0"/>
              <a:t>Exceptions:</a:t>
            </a:r>
          </a:p>
          <a:p>
            <a:r>
              <a:rPr lang="en-US" i="1" dirty="0"/>
              <a:t>Coaches may ask questions before the game,</a:t>
            </a:r>
          </a:p>
          <a:p>
            <a:r>
              <a:rPr lang="en-US" i="1" dirty="0"/>
              <a:t>Coaches may call for substitutions,</a:t>
            </a:r>
          </a:p>
          <a:p>
            <a:r>
              <a:rPr lang="en-US" i="1" dirty="0"/>
              <a:t>Coaches may point out emergencies during the game,</a:t>
            </a:r>
          </a:p>
          <a:p>
            <a:r>
              <a:rPr lang="en-US" i="1" dirty="0"/>
              <a:t>Coaches may respond to the referee if addressed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57511"/>
            <a:ext cx="3505200" cy="4268652"/>
          </a:xfrm>
        </p:spPr>
      </p:pic>
    </p:spTree>
    <p:extLst>
      <p:ext uri="{BB962C8B-B14F-4D97-AF65-F5344CB8AC3E}">
        <p14:creationId xmlns:p14="http://schemas.microsoft.com/office/powerpoint/2010/main" val="12156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Level of Violation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36172420"/>
              </p:ext>
            </p:extLst>
          </p:nvPr>
        </p:nvGraphicFramePr>
        <p:xfrm>
          <a:off x="457200" y="1600201"/>
          <a:ext cx="3505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400" y="1600200"/>
            <a:ext cx="4724400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What happens if the referee cites me for a Zero Tolerance violation in his/her game report?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For a </a:t>
            </a:r>
            <a:r>
              <a:rPr lang="en-US" b="1" dirty="0"/>
              <a:t>level 3 violation</a:t>
            </a:r>
            <a:r>
              <a:rPr lang="en-US" dirty="0"/>
              <a:t>, BAYS will notify LUSC, and BAYS will impose an </a:t>
            </a:r>
            <a:r>
              <a:rPr lang="en-US" b="1" dirty="0"/>
              <a:t>automatic one game (or more) suspension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a level 2 violation, BAYS will notify LUSC, and LUSC will impose an automatic one game </a:t>
            </a:r>
            <a:r>
              <a:rPr lang="en-US" u="sng" dirty="0"/>
              <a:t>suspension after the second level 2 violation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the lowest level violation, level 1, LUSC will notify the coach that he/she has been cited.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653"/>
            <a:ext cx="1524000" cy="11769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H="1">
            <a:off x="457200" y="4786234"/>
            <a:ext cx="52528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872240" y="3476468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371600" y="2133600"/>
            <a:ext cx="457200" cy="53339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0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Thank the Ref!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077200" cy="4648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653"/>
            <a:ext cx="1524000" cy="1176985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62000" y="1524000"/>
            <a:ext cx="2971800" cy="12954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The </a:t>
            </a:r>
            <a:r>
              <a:rPr lang="en-US" sz="2000" b="1" u="sng" dirty="0" smtClean="0">
                <a:solidFill>
                  <a:schemeClr val="tx2"/>
                </a:solidFill>
              </a:rPr>
              <a:t>ONLY</a:t>
            </a:r>
            <a:r>
              <a:rPr lang="en-US" sz="2000" b="1" dirty="0" smtClean="0">
                <a:solidFill>
                  <a:schemeClr val="tx2"/>
                </a:solidFill>
              </a:rPr>
              <a:t> Neutral Participant</a:t>
            </a: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77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            The Lopsided Score Scenario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95800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400" b="1" dirty="0" smtClean="0"/>
              <a:t>Rule to live by:  </a:t>
            </a:r>
          </a:p>
          <a:p>
            <a:pPr marL="0" indent="0" algn="ctr">
              <a:buNone/>
            </a:pPr>
            <a:r>
              <a:rPr lang="en-US" sz="3000" b="1" dirty="0" smtClean="0"/>
              <a:t>Don’t embarrass your opponent!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 algn="ctr">
              <a:buNone/>
            </a:pPr>
            <a:r>
              <a:rPr lang="en-US" sz="2400" b="1" dirty="0" smtClean="0"/>
              <a:t>DOC’s preference: </a:t>
            </a:r>
          </a:p>
          <a:p>
            <a:pPr marL="0" indent="0">
              <a:buNone/>
            </a:pPr>
            <a:r>
              <a:rPr lang="en-US" sz="2600" b="1" dirty="0" smtClean="0"/>
              <a:t>Don’t place false restrictions, but find ways to make the game worthwhile.</a:t>
            </a:r>
          </a:p>
          <a:p>
            <a:pPr marL="0" indent="0">
              <a:buNone/>
            </a:pPr>
            <a:r>
              <a:rPr lang="en-US" sz="2600" b="1" dirty="0" smtClean="0"/>
              <a:t>Ex.  </a:t>
            </a:r>
          </a:p>
          <a:p>
            <a:r>
              <a:rPr lang="en-US" sz="2600" b="1" dirty="0" smtClean="0"/>
              <a:t>Drop Off and Counter</a:t>
            </a:r>
          </a:p>
          <a:p>
            <a:r>
              <a:rPr lang="en-US" sz="2600" b="1" dirty="0" smtClean="0"/>
              <a:t>Must Change Point of Attack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600201"/>
            <a:ext cx="3733800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1" y="274638"/>
            <a:ext cx="1447800" cy="11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6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           Team Formation Considerations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		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8" y="274638"/>
            <a:ext cx="1282262" cy="114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18288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“BE A TEAM!”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908562"/>
            <a:ext cx="4953000" cy="36009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en-US" sz="3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know it’s a cliché, but, ultimately, the great coach is the one whose </a:t>
            </a:r>
            <a:r>
              <a:rPr lang="en-US" sz="3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formation maximizes </a:t>
            </a:r>
            <a:r>
              <a:rPr lang="en-US" sz="3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strengths of his players.    </a:t>
            </a:r>
            <a:endParaRPr lang="en-US" sz="3800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-Marcello Lippi  </a:t>
            </a:r>
            <a:endParaRPr lang="en-US" sz="3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828800"/>
            <a:ext cx="2895600" cy="36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2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0" y="893663"/>
            <a:ext cx="7924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  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How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we play when we have the ball?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What spaces do we want to attack?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 many people do we want to commit forward?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we attack with the dribble, pass,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shot?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How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we play when our opponent is in possession?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What spaces are we willing to concede?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Where do we want to confront our opponent?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 many players do we ask to remain behind the ball?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How compact are we vertically and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horizontally?</a:t>
            </a: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</a:pPr>
            <a:r>
              <a:rPr lang="en-US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When 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we lose possession, how do we react?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we send players to pressure the ball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immediately?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we step up and compact the space?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we fall off and play closer to our goal?</a:t>
            </a:r>
          </a:p>
          <a:p>
            <a:pPr marL="342900" marR="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143000" algn="l"/>
              </a:tabLs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we react differently depending on the area we lost possession?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56124"/>
            <a:ext cx="1539240" cy="111655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42899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   Choosing a System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" y="307711"/>
            <a:ext cx="1447800" cy="117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2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781799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Adult Registration </a:t>
            </a:r>
            <a:br>
              <a:rPr lang="en-US" b="1" dirty="0"/>
            </a:br>
            <a:r>
              <a:rPr lang="en-US" b="1" dirty="0"/>
              <a:t>Process for Fall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Autofit/>
          </a:bodyPr>
          <a:lstStyle/>
          <a:p>
            <a:r>
              <a:rPr lang="en-US" sz="2500" dirty="0"/>
              <a:t>All coaches are required to create a Stack Sports account (detailed instructions provided)</a:t>
            </a:r>
          </a:p>
          <a:p>
            <a:r>
              <a:rPr lang="en-US" sz="2500" dirty="0"/>
              <a:t>MYSA will run National CORI and Background checks for all coaches</a:t>
            </a:r>
          </a:p>
          <a:p>
            <a:r>
              <a:rPr lang="en-US" sz="2500" dirty="0"/>
              <a:t>All coaches need to upload their Head’s Up Concussion Certificate (take again if last certification was before August 2018)</a:t>
            </a:r>
          </a:p>
          <a:p>
            <a:r>
              <a:rPr lang="en-US" sz="2500" dirty="0"/>
              <a:t>Coaches are required to take an online SafeSport Training Course on Abuse Prevention (30 min x 3 sections = 90 minutes)</a:t>
            </a:r>
          </a:p>
          <a:p>
            <a:r>
              <a:rPr lang="en-US" sz="2500" dirty="0"/>
              <a:t>Ignore the “Safety / Additional Certification” section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3096"/>
            <a:ext cx="1295400" cy="111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35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Stay Connected!</a:t>
            </a:r>
            <a:endParaRPr lang="en-US" b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447800" cy="1171903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68605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800" b="1" dirty="0" smtClean="0"/>
              <a:t>   Stay Connected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" y="1447618"/>
            <a:ext cx="4038600" cy="48007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4658"/>
            <a:ext cx="1371600" cy="1172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618"/>
            <a:ext cx="4267200" cy="478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0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     Line </a:t>
            </a:r>
            <a:r>
              <a:rPr lang="en-US" b="1" dirty="0"/>
              <a:t>of </a:t>
            </a:r>
            <a:r>
              <a:rPr lang="en-US" b="1" dirty="0" smtClean="0"/>
              <a:t>Confrontation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46803577"/>
              </p:ext>
            </p:extLst>
          </p:nvPr>
        </p:nvGraphicFramePr>
        <p:xfrm>
          <a:off x="457200" y="1600200"/>
          <a:ext cx="3495207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952407" y="1537816"/>
            <a:ext cx="4724400" cy="461762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predetermined spot on the field where the team begins to confront the opposition.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Several </a:t>
            </a:r>
            <a:r>
              <a:rPr lang="en-US" dirty="0"/>
              <a:t>factors should be considered when deciding this line.  </a:t>
            </a:r>
          </a:p>
          <a:p>
            <a:pPr lvl="0"/>
            <a:r>
              <a:rPr lang="en-US" dirty="0"/>
              <a:t>Speed of your strikers</a:t>
            </a:r>
          </a:p>
          <a:p>
            <a:pPr lvl="0"/>
            <a:r>
              <a:rPr lang="en-US" dirty="0"/>
              <a:t>Speed of the oppositions strikers</a:t>
            </a:r>
          </a:p>
          <a:p>
            <a:pPr lvl="0"/>
            <a:r>
              <a:rPr lang="en-US" dirty="0"/>
              <a:t>Technical ability of opponent</a:t>
            </a:r>
          </a:p>
          <a:p>
            <a:pPr lvl="0"/>
            <a:r>
              <a:rPr lang="en-US" dirty="0"/>
              <a:t>Team’s fitness level </a:t>
            </a:r>
          </a:p>
          <a:p>
            <a:pPr lvl="0"/>
            <a:r>
              <a:rPr lang="en-US" dirty="0"/>
              <a:t>Ability of your goal keeper to control space behind the defense.</a:t>
            </a:r>
          </a:p>
          <a:p>
            <a:pPr lvl="0"/>
            <a:r>
              <a:rPr lang="en-US" dirty="0"/>
              <a:t>Method of attack you plan to use.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5" y="274639"/>
            <a:ext cx="1659774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35" y="1600200"/>
            <a:ext cx="3512530" cy="4635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85900" y="3733284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35 yards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096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/>
              <a:t>Restraining </a:t>
            </a:r>
            <a:r>
              <a:rPr lang="en-US" b="1" dirty="0" smtClean="0"/>
              <a:t>Line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2678842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952407" y="1630773"/>
            <a:ext cx="4724400" cy="46176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spot on the field where you ask your defenders “to hold a line” and not to drop closer to their own goal.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line is in direct correlation to the line of confrontation.  The restraining line should be no deeper than 35 yards from the line of confrontation.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</a:t>
            </a:r>
            <a:r>
              <a:rPr lang="en-US" dirty="0"/>
              <a:t>will ensure the team remains compact vertically and limits the space the opposition can play through.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0653"/>
            <a:ext cx="1600200" cy="1176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600200"/>
            <a:ext cx="3356465" cy="4635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47800" y="3733800"/>
            <a:ext cx="1594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35 yards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9241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072137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Compactness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090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653"/>
            <a:ext cx="1524000" cy="1116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51623"/>
            <a:ext cx="7924800" cy="54063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0" y="31242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High Press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68163" y="5486400"/>
            <a:ext cx="54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7304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Compactness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815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653"/>
            <a:ext cx="1524000" cy="1176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01000" cy="4668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6028" y="4419600"/>
            <a:ext cx="18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Low Pressure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5582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9 Grid Exercise </a:t>
            </a:r>
            <a:endParaRPr lang="en-US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2351609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199"/>
            <a:ext cx="3886200" cy="452596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653"/>
            <a:ext cx="1524000" cy="1176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199"/>
            <a:ext cx="4191000" cy="45259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8200" y="1828799"/>
            <a:ext cx="2768600" cy="2810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Defend Four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Grids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33600"/>
            <a:ext cx="608519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7v7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772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1092419" y="1828800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K-3-2-1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1898329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K-2-3-1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12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K-2-3-1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4" y="1600200"/>
            <a:ext cx="8077200" cy="4525963"/>
          </a:xfrm>
        </p:spPr>
      </p:pic>
    </p:spTree>
    <p:extLst>
      <p:ext uri="{BB962C8B-B14F-4D97-AF65-F5344CB8AC3E}">
        <p14:creationId xmlns:p14="http://schemas.microsoft.com/office/powerpoint/2010/main" val="36895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K-2-3-1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77200" cy="4525963"/>
          </a:xfrm>
        </p:spPr>
      </p:pic>
    </p:spTree>
    <p:extLst>
      <p:ext uri="{BB962C8B-B14F-4D97-AF65-F5344CB8AC3E}">
        <p14:creationId xmlns:p14="http://schemas.microsoft.com/office/powerpoint/2010/main" val="41720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781799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Challenges and Work-Arounds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Autofit/>
          </a:bodyPr>
          <a:lstStyle/>
          <a:p>
            <a:r>
              <a:rPr lang="en-US" sz="2400" dirty="0"/>
              <a:t>The National Roll-out of this process has not been smooth</a:t>
            </a:r>
          </a:p>
          <a:p>
            <a:pPr lvl="1"/>
            <a:r>
              <a:rPr lang="en-US" sz="2000" dirty="0"/>
              <a:t>MYSA and Stack Sports process has been challenging and delayed</a:t>
            </a:r>
          </a:p>
          <a:p>
            <a:pPr lvl="1"/>
            <a:r>
              <a:rPr lang="en-US" sz="2000" dirty="0"/>
              <a:t>There are significant backlogs in the system</a:t>
            </a:r>
          </a:p>
          <a:p>
            <a:pPr lvl="1"/>
            <a:endParaRPr lang="en-US" sz="2000" dirty="0"/>
          </a:p>
          <a:p>
            <a:r>
              <a:rPr lang="en-US" sz="2400" dirty="0"/>
              <a:t>As a result:</a:t>
            </a:r>
          </a:p>
          <a:p>
            <a:pPr lvl="1"/>
            <a:r>
              <a:rPr lang="en-US" sz="2000" dirty="0"/>
              <a:t>The System to print out CORI papers is not working</a:t>
            </a:r>
          </a:p>
          <a:p>
            <a:pPr lvl="1"/>
            <a:r>
              <a:rPr lang="en-US" sz="2000" dirty="0"/>
              <a:t>The system to print out Credential Cards is not working</a:t>
            </a:r>
          </a:p>
          <a:p>
            <a:pPr lvl="1"/>
            <a:endParaRPr lang="en-US" sz="2000" dirty="0"/>
          </a:p>
          <a:p>
            <a:r>
              <a:rPr lang="en-US" sz="2400" dirty="0"/>
              <a:t>As a result, we have some work-arounds</a:t>
            </a:r>
          </a:p>
          <a:p>
            <a:pPr lvl="1"/>
            <a:r>
              <a:rPr lang="en-US" sz="2000" dirty="0"/>
              <a:t>Mary will be in contact to check IDs and CORI papers once available</a:t>
            </a:r>
          </a:p>
          <a:p>
            <a:pPr lvl="1"/>
            <a:r>
              <a:rPr lang="en-US" sz="2000" dirty="0"/>
              <a:t>Game Day work-arounds to ensure CORI and Background checks passed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3096"/>
            <a:ext cx="1295400" cy="111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48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K-3-2-1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77200" cy="4525963"/>
          </a:xfrm>
        </p:spPr>
      </p:pic>
    </p:spTree>
    <p:extLst>
      <p:ext uri="{BB962C8B-B14F-4D97-AF65-F5344CB8AC3E}">
        <p14:creationId xmlns:p14="http://schemas.microsoft.com/office/powerpoint/2010/main" val="221865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K-3-2-1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77200" cy="4525963"/>
          </a:xfrm>
        </p:spPr>
      </p:pic>
    </p:spTree>
    <p:extLst>
      <p:ext uri="{BB962C8B-B14F-4D97-AF65-F5344CB8AC3E}">
        <p14:creationId xmlns:p14="http://schemas.microsoft.com/office/powerpoint/2010/main" val="245897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K-3-1-2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77200" cy="4525963"/>
          </a:xfrm>
        </p:spPr>
      </p:pic>
    </p:spTree>
    <p:extLst>
      <p:ext uri="{BB962C8B-B14F-4D97-AF65-F5344CB8AC3E}">
        <p14:creationId xmlns:p14="http://schemas.microsoft.com/office/powerpoint/2010/main" val="25675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K-3-1-2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077200" cy="4525963"/>
          </a:xfrm>
        </p:spPr>
      </p:pic>
    </p:spTree>
    <p:extLst>
      <p:ext uri="{BB962C8B-B14F-4D97-AF65-F5344CB8AC3E}">
        <p14:creationId xmlns:p14="http://schemas.microsoft.com/office/powerpoint/2010/main" val="2714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           9v9 Off-sides Introduced</a:t>
            </a:r>
            <a:endParaRPr lang="en-US" b="1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1FEA3C77-27B5-49BD-ACE3-A04DE3305F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00201"/>
            <a:ext cx="4038600" cy="45259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285750" indent="-285750"/>
            <a:r>
              <a:rPr lang="en-US" dirty="0"/>
              <a:t>A player can only be offside in the </a:t>
            </a:r>
            <a:r>
              <a:rPr lang="en-US" dirty="0" smtClean="0"/>
              <a:t>opponent’s </a:t>
            </a:r>
            <a:r>
              <a:rPr lang="en-US" dirty="0"/>
              <a:t>half</a:t>
            </a:r>
          </a:p>
          <a:p>
            <a:pPr marL="285750" indent="-285750"/>
            <a:r>
              <a:rPr lang="en-US" dirty="0"/>
              <a:t>A player is offside if they are behind the last defender when the ball is played by a teammate and the following occurs; involved in active play, interfere with an opponent or gain an advantage </a:t>
            </a:r>
          </a:p>
          <a:p>
            <a:pPr marL="285750" indent="-285750"/>
            <a:r>
              <a:rPr lang="en-US" dirty="0"/>
              <a:t>A player is not offside if they are behind the last defender if the ball is played by opposing team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K-2-4-2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1534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K-3-4-1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1600200"/>
            <a:ext cx="8250836" cy="4635500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2438400" y="3200400"/>
            <a:ext cx="4114800" cy="1597152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6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K-3-3-2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5431"/>
            <a:ext cx="8229600" cy="4635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334000" y="3048000"/>
            <a:ext cx="1752600" cy="1981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959964" y="2819400"/>
            <a:ext cx="1621436" cy="205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43200" y="3276600"/>
            <a:ext cx="3276600" cy="17526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>
            <a:off x="3581400" y="2438400"/>
            <a:ext cx="1905000" cy="1447800"/>
          </a:xfrm>
          <a:prstGeom prst="trapezoid">
            <a:avLst>
              <a:gd name="adj" fmla="val 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12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11 v11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49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K-4-4-2 (flat)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781799" cy="1143000"/>
          </a:xfrm>
        </p:spPr>
        <p:txBody>
          <a:bodyPr>
            <a:normAutofit/>
          </a:bodyPr>
          <a:lstStyle/>
          <a:p>
            <a:r>
              <a:rPr lang="en-US" b="1" dirty="0"/>
              <a:t>Near-Term Work-Around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Autofit/>
          </a:bodyPr>
          <a:lstStyle/>
          <a:p>
            <a:r>
              <a:rPr lang="en-US" sz="2400" dirty="0"/>
              <a:t>The early-season Coach check-in process will be altered</a:t>
            </a:r>
          </a:p>
          <a:p>
            <a:pPr lvl="1"/>
            <a:r>
              <a:rPr lang="en-US" sz="2000" dirty="0"/>
              <a:t>Primary goal:  Ensure all Coaches have had background and CORI checks</a:t>
            </a:r>
          </a:p>
          <a:p>
            <a:pPr lvl="1"/>
            <a:endParaRPr lang="en-US" sz="2000" dirty="0"/>
          </a:p>
          <a:p>
            <a:r>
              <a:rPr lang="en-US" sz="2400" dirty="0"/>
              <a:t>The Process:</a:t>
            </a:r>
          </a:p>
          <a:p>
            <a:pPr lvl="1"/>
            <a:r>
              <a:rPr lang="en-US" sz="2000" dirty="0"/>
              <a:t>Bring your ID, or a picture of your ID on your phone, to the game</a:t>
            </a:r>
          </a:p>
          <a:p>
            <a:pPr lvl="1"/>
            <a:r>
              <a:rPr lang="en-US" sz="2000" dirty="0"/>
              <a:t>Ensure your name is on the Roster</a:t>
            </a:r>
          </a:p>
          <a:p>
            <a:pPr lvl="1"/>
            <a:r>
              <a:rPr lang="en-US" sz="2000" dirty="0"/>
              <a:t>The Ref will check your ID and make sure you are on the Roster</a:t>
            </a:r>
          </a:p>
          <a:p>
            <a:pPr lvl="1"/>
            <a:endParaRPr lang="en-US" sz="2000" dirty="0"/>
          </a:p>
          <a:p>
            <a:r>
              <a:rPr lang="en-US" sz="2400" dirty="0"/>
              <a:t>Issue with BAYS 3-Coach Limit on Rosters</a:t>
            </a:r>
          </a:p>
          <a:p>
            <a:pPr lvl="1"/>
            <a:r>
              <a:rPr lang="en-US" sz="2000" dirty="0"/>
              <a:t>You can bring ANY roster with your name on it</a:t>
            </a:r>
          </a:p>
          <a:p>
            <a:pPr lvl="1"/>
            <a:r>
              <a:rPr lang="en-US" sz="2000" dirty="0"/>
              <a:t>For teams with more than 4 coaches, place coaches who only coach one team on that roster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3096"/>
            <a:ext cx="1295400" cy="111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82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K-4-4-2 (diamond)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2296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K-4-3-3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4191000" cy="46355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0386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K-4-3-3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962399" cy="44196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600200"/>
            <a:ext cx="419100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K-3-5-2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1600200"/>
            <a:ext cx="3935595" cy="441052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198"/>
            <a:ext cx="4191000" cy="44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3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K-3-4-3</a:t>
            </a:r>
            <a:endParaRPr lang="en-US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274638"/>
            <a:ext cx="15240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4" y="1600200"/>
            <a:ext cx="8250836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6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CA98FB-3B07-46C2-B54E-89BAA7B48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381000"/>
            <a:ext cx="8458200" cy="1111381"/>
          </a:xfrm>
          <a:solidFill>
            <a:srgbClr val="FFFF00"/>
          </a:solidFill>
        </p:spPr>
        <p:txBody>
          <a:bodyPr/>
          <a:lstStyle/>
          <a:p>
            <a:r>
              <a:rPr lang="en-US" sz="3150" dirty="0" smtClean="0"/>
              <a:t>                 </a:t>
            </a:r>
            <a:r>
              <a:rPr lang="en-US" dirty="0" smtClean="0"/>
              <a:t>When </a:t>
            </a:r>
            <a:r>
              <a:rPr lang="en-US" dirty="0"/>
              <a:t>to Change 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62BF69-9707-40E6-A875-9FAE8EF31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275" y="5601049"/>
            <a:ext cx="8543925" cy="799751"/>
          </a:xfrm>
          <a:solidFill>
            <a:srgbClr val="FFFF00"/>
          </a:solidFill>
          <a:ln>
            <a:solidFill>
              <a:schemeClr val="tx2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Half-Time is a good opportunity to address issues regarding formation, </a:t>
            </a:r>
            <a:r>
              <a:rPr lang="en-US" sz="2800" b="1" dirty="0" smtClean="0">
                <a:solidFill>
                  <a:schemeClr val="tx1"/>
                </a:solidFill>
              </a:rPr>
              <a:t>easier </a:t>
            </a:r>
            <a:r>
              <a:rPr lang="en-US" sz="2800" b="1" dirty="0">
                <a:solidFill>
                  <a:schemeClr val="tx1"/>
                </a:solidFill>
              </a:rPr>
              <a:t>to change/explain when team is together </a:t>
            </a:r>
            <a:r>
              <a:rPr lang="en-US" sz="2800" b="1" dirty="0" smtClean="0">
                <a:solidFill>
                  <a:schemeClr val="tx1"/>
                </a:solidFill>
              </a:rPr>
              <a:t>than </a:t>
            </a:r>
            <a:r>
              <a:rPr lang="en-US" sz="2800" b="1" dirty="0">
                <a:solidFill>
                  <a:schemeClr val="tx1"/>
                </a:solidFill>
              </a:rPr>
              <a:t>during run of play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4EA212-A5B1-4AA4-B37B-1FC26C28D7F4}"/>
              </a:ext>
            </a:extLst>
          </p:cNvPr>
          <p:cNvSpPr txBox="1"/>
          <p:nvPr/>
        </p:nvSpPr>
        <p:spPr>
          <a:xfrm>
            <a:off x="295275" y="1507620"/>
            <a:ext cx="840105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Oppositions Strengths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Opponents Formation </a:t>
            </a:r>
            <a:r>
              <a:rPr lang="en-US" sz="2000" dirty="0" smtClean="0"/>
              <a:t>may </a:t>
            </a:r>
            <a:r>
              <a:rPr lang="en-US" sz="2000" dirty="0"/>
              <a:t>determine how you can and should change your </a:t>
            </a:r>
            <a:r>
              <a:rPr lang="en-US" sz="2000" dirty="0" smtClean="0"/>
              <a:t>formation.  Ex.  two forwards, do you need 4 at the back?  </a:t>
            </a:r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What areas </a:t>
            </a:r>
            <a:r>
              <a:rPr lang="en-US" sz="2000" dirty="0" smtClean="0"/>
              <a:t>is </a:t>
            </a:r>
            <a:r>
              <a:rPr lang="en-US" sz="2000" dirty="0"/>
              <a:t>your opponent </a:t>
            </a:r>
            <a:r>
              <a:rPr lang="en-US" sz="2000" dirty="0" smtClean="0"/>
              <a:t>attacking? </a:t>
            </a:r>
            <a:r>
              <a:rPr lang="en-US" sz="2000" dirty="0"/>
              <a:t>Are they playing through the middle, are they attacking out </a:t>
            </a:r>
            <a:r>
              <a:rPr lang="en-US" sz="2000" dirty="0" smtClean="0"/>
              <a:t>wide</a:t>
            </a:r>
            <a:r>
              <a:rPr lang="en-US" sz="2000" dirty="0"/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 smtClean="0"/>
              <a:t>Opponent’s </a:t>
            </a:r>
            <a:r>
              <a:rPr lang="en-US" sz="2000" dirty="0"/>
              <a:t>style of play. Are they trying to play out of the back or are they hitting long balls in to our defensive </a:t>
            </a:r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?</a:t>
            </a:r>
            <a:endParaRPr lang="en-US" sz="2000" dirty="0"/>
          </a:p>
          <a:p>
            <a:r>
              <a:rPr lang="en-US" sz="2000" b="1" dirty="0" smtClean="0"/>
              <a:t>Score </a:t>
            </a:r>
            <a:r>
              <a:rPr lang="en-US" sz="2000" b="1" dirty="0"/>
              <a:t>of Game &amp; Time Remaining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Are we down a goal and chasing the </a:t>
            </a:r>
            <a:r>
              <a:rPr lang="en-US" sz="2000" dirty="0" smtClean="0"/>
              <a:t>game</a:t>
            </a:r>
            <a:r>
              <a:rPr lang="en-US" sz="2000" dirty="0"/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Are we up by a goal and want to close the </a:t>
            </a:r>
            <a:r>
              <a:rPr lang="en-US" sz="2000" dirty="0" smtClean="0"/>
              <a:t>game?</a:t>
            </a:r>
            <a:endParaRPr lang="en-US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10 minutes left of the game and our players are tired, change to a more defensive </a:t>
            </a:r>
            <a:r>
              <a:rPr lang="en-US" sz="2000" dirty="0" smtClean="0"/>
              <a:t>formation </a:t>
            </a:r>
            <a:r>
              <a:rPr lang="en-US" sz="2000" dirty="0"/>
              <a:t>and get players behind the ball, stop chasing the ball with </a:t>
            </a:r>
            <a:r>
              <a:rPr lang="en-US" sz="2000"/>
              <a:t>high </a:t>
            </a:r>
            <a:r>
              <a:rPr lang="en-US" sz="2000" smtClean="0"/>
              <a:t>pressure.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A07F60-A52C-4EA2-A6CB-C8734ACC6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0999"/>
            <a:ext cx="1600200" cy="11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		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5111"/>
            <a:ext cx="8534400" cy="60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 </a:t>
            </a:r>
            <a:r>
              <a:rPr lang="en-US" b="1" dirty="0" smtClean="0"/>
              <a:t>            TOPS- The Outreach Program                        for Soccer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b="1" dirty="0" smtClean="0"/>
              <a:t>       </a:t>
            </a:r>
            <a:endParaRPr lang="en-US" sz="2000" dirty="0" smtClean="0"/>
          </a:p>
          <a:p>
            <a:pPr lvl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34" y="1752599"/>
            <a:ext cx="3971066" cy="43735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1524000" cy="11580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4" y="1752599"/>
            <a:ext cx="4038600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684" y="301087"/>
            <a:ext cx="7902315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Upcoming Events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84" y="1752600"/>
            <a:ext cx="7902316" cy="45259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en-US" b="1" dirty="0" smtClean="0"/>
              <a:t>Model Coaching Session  </a:t>
            </a:r>
          </a:p>
          <a:p>
            <a:pPr lvl="0">
              <a:buNone/>
            </a:pPr>
            <a:r>
              <a:rPr lang="en-US" sz="2900" dirty="0"/>
              <a:t>When</a:t>
            </a:r>
            <a:r>
              <a:rPr lang="en-US" sz="2900" dirty="0" smtClean="0"/>
              <a:t>:  Saturday August 31</a:t>
            </a:r>
            <a:r>
              <a:rPr lang="en-US" sz="2900" baseline="30000" dirty="0" smtClean="0"/>
              <a:t>st</a:t>
            </a:r>
            <a:endParaRPr lang="en-US" sz="2900" dirty="0" smtClean="0"/>
          </a:p>
          <a:p>
            <a:pPr lvl="0">
              <a:buNone/>
            </a:pPr>
            <a:r>
              <a:rPr lang="en-US" sz="2900" dirty="0" smtClean="0"/>
              <a:t>Where: Lincoln Field #2</a:t>
            </a:r>
          </a:p>
          <a:p>
            <a:r>
              <a:rPr lang="en-US" sz="2900" dirty="0"/>
              <a:t>9:00am to 10:00am</a:t>
            </a:r>
            <a:r>
              <a:rPr lang="en-US" sz="2900" dirty="0" smtClean="0"/>
              <a:t>:  Effective Practice Exercises w/limited space </a:t>
            </a:r>
            <a:endParaRPr lang="en-US" sz="2900" dirty="0"/>
          </a:p>
          <a:p>
            <a:r>
              <a:rPr lang="en-US" sz="2900" dirty="0"/>
              <a:t>10:00am to </a:t>
            </a:r>
            <a:r>
              <a:rPr lang="en-US" sz="2900" dirty="0" smtClean="0"/>
              <a:t>11:00am</a:t>
            </a:r>
            <a:r>
              <a:rPr lang="en-US" sz="2900" dirty="0"/>
              <a:t>: </a:t>
            </a:r>
            <a:r>
              <a:rPr lang="en-US" sz="2900" dirty="0" smtClean="0"/>
              <a:t>5 Favorite Games</a:t>
            </a:r>
            <a:endParaRPr lang="en-US" sz="2900" dirty="0"/>
          </a:p>
          <a:p>
            <a:r>
              <a:rPr lang="en-US" sz="2900" dirty="0" smtClean="0"/>
              <a:t>11:00am </a:t>
            </a:r>
            <a:r>
              <a:rPr lang="en-US" sz="2900" dirty="0"/>
              <a:t>to </a:t>
            </a:r>
            <a:r>
              <a:rPr lang="en-US" sz="2900" dirty="0" smtClean="0"/>
              <a:t>11:45am</a:t>
            </a:r>
            <a:r>
              <a:rPr lang="en-US" sz="2900" dirty="0"/>
              <a:t>:  </a:t>
            </a:r>
            <a:r>
              <a:rPr lang="en-US" sz="2900" dirty="0" smtClean="0"/>
              <a:t>Coaches Technical Skill Session (Final 15 minutes dedicated to teaching heading)</a:t>
            </a:r>
            <a:endParaRPr lang="en-US" sz="2900" dirty="0"/>
          </a:p>
          <a:p>
            <a:r>
              <a:rPr lang="en-US" sz="2900" dirty="0" smtClean="0"/>
              <a:t>11:45am </a:t>
            </a:r>
            <a:r>
              <a:rPr lang="en-US" sz="2900" dirty="0"/>
              <a:t>to 12:00pm:  Q&amp;A </a:t>
            </a:r>
          </a:p>
          <a:p>
            <a:pPr lvl="0">
              <a:buNone/>
            </a:pPr>
            <a:r>
              <a:rPr lang="en-US" sz="2900" b="1" dirty="0" smtClean="0"/>
              <a:t>An Introduction to Coaching</a:t>
            </a:r>
            <a:endParaRPr lang="en-US" sz="2900" dirty="0" smtClean="0"/>
          </a:p>
          <a:p>
            <a:pPr lvl="0">
              <a:buNone/>
            </a:pPr>
            <a:r>
              <a:rPr lang="en-US" sz="2900" dirty="0"/>
              <a:t>When: </a:t>
            </a:r>
            <a:r>
              <a:rPr lang="en-US" sz="2900" dirty="0" smtClean="0"/>
              <a:t>Saturday 9/7  1:00pm </a:t>
            </a:r>
            <a:r>
              <a:rPr lang="en-US" sz="2900" dirty="0"/>
              <a:t>to 4</a:t>
            </a:r>
            <a:r>
              <a:rPr lang="en-US" sz="2900" dirty="0" smtClean="0"/>
              <a:t>:00pm</a:t>
            </a:r>
            <a:endParaRPr lang="en-US" sz="2900" dirty="0"/>
          </a:p>
          <a:p>
            <a:pPr lvl="0">
              <a:buNone/>
            </a:pPr>
            <a:r>
              <a:rPr lang="en-US" sz="2900" dirty="0"/>
              <a:t>Where: </a:t>
            </a:r>
            <a:r>
              <a:rPr lang="en-US" sz="2900" dirty="0" smtClean="0"/>
              <a:t>Fiske Elementary </a:t>
            </a:r>
            <a:r>
              <a:rPr lang="en-US" sz="2900" dirty="0"/>
              <a:t>School </a:t>
            </a:r>
            <a:r>
              <a:rPr lang="en-US" sz="2900" dirty="0" smtClean="0"/>
              <a:t>library &amp;</a:t>
            </a:r>
          </a:p>
          <a:p>
            <a:pPr lvl="0">
              <a:buNone/>
            </a:pPr>
            <a:r>
              <a:rPr lang="en-US" sz="2900" dirty="0"/>
              <a:t>	</a:t>
            </a:r>
            <a:r>
              <a:rPr lang="en-US" sz="2900" dirty="0" smtClean="0"/>
              <a:t>	gymnasium</a:t>
            </a:r>
            <a:endParaRPr lang="en-US" sz="29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301087"/>
            <a:ext cx="1524000" cy="1116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9244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b="1" dirty="0" smtClean="0"/>
              <a:t>Enjoy the Journey!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638"/>
            <a:ext cx="1524000" cy="1143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41960" y="4117061"/>
            <a:ext cx="4053840" cy="200910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Welcome the First Mistake!</a:t>
            </a:r>
            <a:endParaRPr lang="en-US" sz="2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6725"/>
            <a:ext cx="3812771" cy="274527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932544"/>
            <a:ext cx="4282440" cy="230905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78258"/>
            <a:ext cx="4282439" cy="262984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932544"/>
            <a:ext cx="3810000" cy="23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781799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Thanks for Help with this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Keep in mind, these work-arounds are only for the first few weeks</a:t>
            </a:r>
          </a:p>
          <a:p>
            <a:endParaRPr lang="en-US" dirty="0"/>
          </a:p>
          <a:p>
            <a:r>
              <a:rPr lang="en-US" dirty="0"/>
              <a:t>Once the backlog is cleared up, the Credentials can be printed</a:t>
            </a:r>
          </a:p>
          <a:p>
            <a:pPr lvl="1"/>
            <a:r>
              <a:rPr lang="en-US" dirty="0"/>
              <a:t>You still need to complete the Concussion and Abuse Prevention Training!</a:t>
            </a:r>
          </a:p>
          <a:p>
            <a:endParaRPr lang="en-US" dirty="0"/>
          </a:p>
          <a:p>
            <a:r>
              <a:rPr lang="en-US" dirty="0"/>
              <a:t>Concussion training is is good for 2 years</a:t>
            </a:r>
          </a:p>
          <a:p>
            <a:endParaRPr lang="en-US" dirty="0"/>
          </a:p>
          <a:p>
            <a:r>
              <a:rPr lang="en-US" dirty="0"/>
              <a:t>Mary will contact you to check your IDs once the CORI papers can be printed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3096"/>
            <a:ext cx="1295400" cy="111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24152"/>
            <a:ext cx="4114799" cy="3190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499" y="42672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Thank You for Volunteering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389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25AF88-B59E-46A4-83D4-8D42D3EF7756}"/>
              </a:ext>
            </a:extLst>
          </p:cNvPr>
          <p:cNvSpPr txBox="1"/>
          <p:nvPr/>
        </p:nvSpPr>
        <p:spPr>
          <a:xfrm>
            <a:off x="457135" y="1671847"/>
            <a:ext cx="43192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Draft game schedule now live on BAYS website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This is NOT FINAL – need to tweak home games to conform to permit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Game locations and times may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Some games will move to grass – this will be done equitably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Email will be sent when home game schedule is final</a:t>
            </a:r>
          </a:p>
          <a:p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804FE9-C37E-DD49-900E-CBB8568C517C}"/>
              </a:ext>
            </a:extLst>
          </p:cNvPr>
          <p:cNvSpPr/>
          <p:nvPr/>
        </p:nvSpPr>
        <p:spPr>
          <a:xfrm>
            <a:off x="221723" y="991055"/>
            <a:ext cx="304320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BAYS game schedule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5B75498-1D79-504A-BD56-2D9479FBA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383" y="1475803"/>
            <a:ext cx="3124220" cy="18745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6B2102-3A4C-A841-BF07-3FE9AF76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070" y="3415983"/>
            <a:ext cx="3973839" cy="161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2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25AF88-B59E-46A4-83D4-8D42D3EF7756}"/>
              </a:ext>
            </a:extLst>
          </p:cNvPr>
          <p:cNvSpPr txBox="1"/>
          <p:nvPr/>
        </p:nvSpPr>
        <p:spPr>
          <a:xfrm>
            <a:off x="457135" y="1591164"/>
            <a:ext cx="42950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Check the LUSC homepage!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Weekdays – updated by 2pm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Weekends – updated by 7am after field check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Sometimes, only some fields will be open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Homepage is the main form of communicating field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D75637C-10DA-2044-8E3F-F66716DEFC97}"/>
              </a:ext>
            </a:extLst>
          </p:cNvPr>
          <p:cNvSpPr/>
          <p:nvPr/>
        </p:nvSpPr>
        <p:spPr>
          <a:xfrm>
            <a:off x="221723" y="991055"/>
            <a:ext cx="36199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Field status and weather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EF3154-D572-3442-B656-D508FB629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863" y="1591164"/>
            <a:ext cx="28098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1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25AF88-B59E-46A4-83D4-8D42D3EF7756}"/>
              </a:ext>
            </a:extLst>
          </p:cNvPr>
          <p:cNvSpPr txBox="1"/>
          <p:nvPr/>
        </p:nvSpPr>
        <p:spPr>
          <a:xfrm>
            <a:off x="457238" y="2141853"/>
            <a:ext cx="3934469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Any issues with fields (e.g. safety – email/text/call Tim)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If you find a field squidgy – don’t 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Please encourage litter clear-up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804FE9-C37E-DD49-900E-CBB8568C517C}"/>
              </a:ext>
            </a:extLst>
          </p:cNvPr>
          <p:cNvSpPr/>
          <p:nvPr/>
        </p:nvSpPr>
        <p:spPr>
          <a:xfrm>
            <a:off x="221723" y="991055"/>
            <a:ext cx="401007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Please look after the fields!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DFCFFE-88B8-3049-9AAA-FB7139455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294" y="2141852"/>
            <a:ext cx="42767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50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25AF88-B59E-46A4-83D4-8D42D3EF7756}"/>
              </a:ext>
            </a:extLst>
          </p:cNvPr>
          <p:cNvSpPr txBox="1"/>
          <p:nvPr/>
        </p:nvSpPr>
        <p:spPr>
          <a:xfrm>
            <a:off x="467809" y="1651567"/>
            <a:ext cx="4295057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Muzzey condo driveway is private property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If you are at the Muzzey condos – DON’T USE THE CONDO DRIVEWAY, even for drop-off or pick-up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Please actively communicate this to families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Try to minimize kids entering driveway to collect balls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804FE9-C37E-DD49-900E-CBB8568C517C}"/>
              </a:ext>
            </a:extLst>
          </p:cNvPr>
          <p:cNvSpPr/>
          <p:nvPr/>
        </p:nvSpPr>
        <p:spPr>
          <a:xfrm>
            <a:off x="221723" y="991055"/>
            <a:ext cx="479830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schemeClr val="accent1"/>
                </a:solidFill>
              </a:rPr>
              <a:t>Muzzey Field - conflict avoidance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88A431-5599-8C41-88B5-B6DA93CFC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366" y="1651567"/>
            <a:ext cx="3330626" cy="3554866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xmlns="" id="{FD1BABC7-BE54-F548-B938-EC616F7351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45186" y="4520633"/>
            <a:ext cx="685800" cy="685800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xmlns="" id="{7064E371-BA65-554E-B6E1-44300F787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06657" y="4061878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69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13898</TotalTime>
  <Words>1501</Words>
  <Application>Microsoft Office PowerPoint</Application>
  <PresentationFormat>On-screen Show (4:3)</PresentationFormat>
  <Paragraphs>257</Paragraphs>
  <Slides>50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Candara</vt:lpstr>
      <vt:lpstr>Tahoma</vt:lpstr>
      <vt:lpstr>Times New Roman</vt:lpstr>
      <vt:lpstr>Wingdings</vt:lpstr>
      <vt:lpstr>Office Theme</vt:lpstr>
      <vt:lpstr>  </vt:lpstr>
      <vt:lpstr>New Adult Registration  Process for Fall 2019</vt:lpstr>
      <vt:lpstr>Challenges and Work-Arounds</vt:lpstr>
      <vt:lpstr>Near-Term Work-Around</vt:lpstr>
      <vt:lpstr>Thanks for Help with this Process</vt:lpstr>
      <vt:lpstr>PowerPoint Presentation</vt:lpstr>
      <vt:lpstr>PowerPoint Presentation</vt:lpstr>
      <vt:lpstr>PowerPoint Presentation</vt:lpstr>
      <vt:lpstr>PowerPoint Presentation</vt:lpstr>
      <vt:lpstr>         Lexington United Soccer Club</vt:lpstr>
      <vt:lpstr>Responsibilities</vt:lpstr>
      <vt:lpstr>Be a Role Model</vt:lpstr>
      <vt:lpstr>   Perspective</vt:lpstr>
      <vt:lpstr>Zero Tolerance</vt:lpstr>
      <vt:lpstr>Level of Violation</vt:lpstr>
      <vt:lpstr>Thank the Ref!</vt:lpstr>
      <vt:lpstr>            The Lopsided Score Scenario</vt:lpstr>
      <vt:lpstr>           Team Formation Considerations</vt:lpstr>
      <vt:lpstr>   Choosing a System</vt:lpstr>
      <vt:lpstr>Stay Connected!</vt:lpstr>
      <vt:lpstr>   Stay Connected </vt:lpstr>
      <vt:lpstr>     Line of Confrontation</vt:lpstr>
      <vt:lpstr>Restraining Line</vt:lpstr>
      <vt:lpstr>Compactness</vt:lpstr>
      <vt:lpstr>Compactness</vt:lpstr>
      <vt:lpstr>9 Grid Exercise </vt:lpstr>
      <vt:lpstr>7v7</vt:lpstr>
      <vt:lpstr>K-2-3-1</vt:lpstr>
      <vt:lpstr>K-2-3-1</vt:lpstr>
      <vt:lpstr>K-3-2-1</vt:lpstr>
      <vt:lpstr>K-3-2-1</vt:lpstr>
      <vt:lpstr>K-3-1-2</vt:lpstr>
      <vt:lpstr>K-3-1-2</vt:lpstr>
      <vt:lpstr>           9v9 Off-sides Introduced</vt:lpstr>
      <vt:lpstr>K-2-4-2</vt:lpstr>
      <vt:lpstr>K-3-4-1</vt:lpstr>
      <vt:lpstr>K-3-3-2</vt:lpstr>
      <vt:lpstr>11 v11</vt:lpstr>
      <vt:lpstr>K-4-4-2 (flat)</vt:lpstr>
      <vt:lpstr>K-4-4-2 (diamond)</vt:lpstr>
      <vt:lpstr>K-4-3-3</vt:lpstr>
      <vt:lpstr>K-4-3-3</vt:lpstr>
      <vt:lpstr>K-3-5-2</vt:lpstr>
      <vt:lpstr>K-3-4-3</vt:lpstr>
      <vt:lpstr>                 When to Change Formation</vt:lpstr>
      <vt:lpstr>PowerPoint Presentation</vt:lpstr>
      <vt:lpstr>              TOPS- The Outreach Program                        for Soccer </vt:lpstr>
      <vt:lpstr> Upcoming Events </vt:lpstr>
      <vt:lpstr> Enjoy the Journey!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LUSC Way:</dc:title>
  <dc:creator>Brendan Donahue</dc:creator>
  <cp:lastModifiedBy>Brendan Donahue</cp:lastModifiedBy>
  <cp:revision>181</cp:revision>
  <dcterms:created xsi:type="dcterms:W3CDTF">2013-02-25T00:27:27Z</dcterms:created>
  <dcterms:modified xsi:type="dcterms:W3CDTF">2019-08-28T18:14:30Z</dcterms:modified>
</cp:coreProperties>
</file>